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8229600" cx="14630400"/>
  <p:notesSz cx="8229600" cy="14630400"/>
  <p:embeddedFontLst>
    <p:embeddedFont>
      <p:font typeface="Crimson Pr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0" roundtripDataSignature="AMtx7mg6EjgYejHHIX0ew2AG2KgBC24RG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361889E-8DBC-4B06-AC15-ECCB99DC454A}">
  <a:tblStyle styleId="{7361889E-8DBC-4B06-AC15-ECCB99DC454A}" styleName="Table_0">
    <a:wholeTbl>
      <a:tcTxStyle b="off" i="off">
        <a:font>
          <a:latin typeface="Calibri"/>
          <a:ea typeface="Calibri"/>
          <a:cs typeface="Calibri"/>
        </a:font>
        <a:schemeClr val="dk1"/>
      </a:tcTxStyle>
      <a:tcStyle>
        <a:tcBdr>
          <a:left>
            <a:ln cap="flat" cmpd="sng" w="9525">
              <a:solidFill>
                <a:srgbClr val="000000">
                  <a:alpha val="0"/>
                </a:srgbClr>
              </a:solidFill>
              <a:prstDash val="solid"/>
              <a:round/>
              <a:headEnd len="sm" w="sm" type="none"/>
              <a:tailEnd len="sm" w="sm" type="none"/>
            </a:ln>
          </a:left>
          <a:right>
            <a:ln cap="flat" cmpd="sng" w="9525">
              <a:solidFill>
                <a:srgbClr val="000000">
                  <a:alpha val="0"/>
                </a:srgbClr>
              </a:solidFill>
              <a:prstDash val="solid"/>
              <a:round/>
              <a:headEnd len="sm" w="sm" type="none"/>
              <a:tailEnd len="sm" w="sm" type="none"/>
            </a:ln>
          </a:right>
          <a:top>
            <a:ln cap="flat" cmpd="sng" w="12700">
              <a:solidFill>
                <a:schemeClr val="accent5"/>
              </a:solidFill>
              <a:prstDash val="solid"/>
              <a:round/>
              <a:headEnd len="sm" w="sm" type="none"/>
              <a:tailEnd len="sm" w="sm" type="none"/>
            </a:ln>
          </a:top>
          <a:bottom>
            <a:ln cap="flat" cmpd="sng" w="12700">
              <a:solidFill>
                <a:schemeClr val="accent5"/>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wholeTbl>
    <a:band1H>
      <a:tcTxStyle/>
      <a:tcStyle>
        <a:fill>
          <a:solidFill>
            <a:schemeClr val="accent5">
              <a:alpha val="20000"/>
            </a:schemeClr>
          </a:solidFill>
        </a:fill>
      </a:tcStyle>
    </a:band1H>
    <a:band2H>
      <a:tcTxStyle/>
    </a:band2H>
    <a:band1V>
      <a:tcTxStyle/>
      <a:tcStyle>
        <a:fill>
          <a:solidFill>
            <a:schemeClr val="accent5">
              <a:alpha val="20000"/>
            </a:schemeClr>
          </a:solidFill>
        </a:fill>
      </a:tcStyle>
    </a:band1V>
    <a:band2V>
      <a:tcTxStyle/>
    </a:band2V>
    <a:lastCol>
      <a:tcTxStyle b="on" i="off"/>
    </a:lastCol>
    <a:firstCol>
      <a:tcTxStyle b="on" i="off"/>
    </a:firstCol>
    <a:lastRow>
      <a:tcTxStyle b="on" i="off"/>
      <a:tcStyle>
        <a:tcBdr>
          <a:top>
            <a:ln cap="flat" cmpd="sng" w="12700">
              <a:solidFill>
                <a:schemeClr val="accent5"/>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12700">
              <a:solidFill>
                <a:schemeClr val="accent5"/>
              </a:solidFill>
              <a:prstDash val="solid"/>
              <a:round/>
              <a:headEnd len="sm" w="sm" type="none"/>
              <a:tailEnd len="sm" w="sm" type="none"/>
            </a:ln>
          </a:bottom>
        </a:tcBdr>
        <a:fill>
          <a:solidFill>
            <a:srgbClr val="FFFFFF">
              <a:alpha val="0"/>
            </a:srgbClr>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rimsonPro-bold.fntdata"/><Relationship Id="rId16" Type="http://schemas.openxmlformats.org/officeDocument/2006/relationships/font" Target="fonts/CrimsonPro-regular.fntdata"/><Relationship Id="rId5" Type="http://schemas.openxmlformats.org/officeDocument/2006/relationships/notesMaster" Target="notesMasters/notesMaster1.xml"/><Relationship Id="rId19" Type="http://schemas.openxmlformats.org/officeDocument/2006/relationships/font" Target="fonts/CrimsonPro-boldItalic.fntdata"/><Relationship Id="rId6" Type="http://schemas.openxmlformats.org/officeDocument/2006/relationships/slide" Target="slides/slide1.xml"/><Relationship Id="rId18" Type="http://schemas.openxmlformats.org/officeDocument/2006/relationships/font" Target="fonts/CrimsonPr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 name="Google Shape;41;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42" name="Google Shape;42;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b="0" i="0" lang="en-US" sz="1800" u="none" cap="none" strike="noStrike">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0" name="Google Shape;200;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01" name="Google Shape;201;p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0" name="Google Shape;50;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51" name="Google Shape;51;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 name="Google Shape;60;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61" name="Google Shape;61;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1" name="Google Shape;81;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82" name="Google Shape;82;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5" name="Google Shape;105;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6" name="Google Shape;106;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9" name="Google Shape;119;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20" name="Google Shape;120;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7" name="Google Shape;137;p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38" name="Google Shape;138;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1" name="Google Shape;161;p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62" name="Google Shape;162;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79" name="Google Shape;179;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80" name="Google Shape;180;p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6" name="Shape 6"/>
        <p:cNvGrpSpPr/>
        <p:nvPr/>
      </p:nvGrpSpPr>
      <p:grpSpPr>
        <a:xfrm>
          <a:off x="0" y="0"/>
          <a:ext cx="0" cy="0"/>
          <a:chOff x="0" y="0"/>
          <a:chExt cx="0" cy="0"/>
        </a:xfrm>
      </p:grpSpPr>
      <p:sp>
        <p:nvSpPr>
          <p:cNvPr id="7" name="Google Shape;7;p12"/>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 name="Google Shape;8;p12"/>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9" name="Google Shape;9;p1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0" name="Shape 10"/>
        <p:cNvGrpSpPr/>
        <p:nvPr/>
      </p:nvGrpSpPr>
      <p:grpSpPr>
        <a:xfrm>
          <a:off x="0" y="0"/>
          <a:ext cx="0" cy="0"/>
          <a:chOff x="0" y="0"/>
          <a:chExt cx="0" cy="0"/>
        </a:xfrm>
      </p:grpSpPr>
      <p:sp>
        <p:nvSpPr>
          <p:cNvPr id="11" name="Google Shape;11;p13"/>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3"/>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1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4" name="Shape 14"/>
        <p:cNvGrpSpPr/>
        <p:nvPr/>
      </p:nvGrpSpPr>
      <p:grpSpPr>
        <a:xfrm>
          <a:off x="0" y="0"/>
          <a:ext cx="0" cy="0"/>
          <a:chOff x="0" y="0"/>
          <a:chExt cx="0" cy="0"/>
        </a:xfrm>
      </p:grpSpPr>
      <p:sp>
        <p:nvSpPr>
          <p:cNvPr id="15" name="Google Shape;15;p14"/>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4"/>
          <p:cNvSpPr/>
          <p:nvPr/>
        </p:nvSpPr>
        <p:spPr>
          <a:xfrm>
            <a:off x="0" y="0"/>
            <a:ext cx="14630400" cy="8231862"/>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1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18" name="Shape 18"/>
        <p:cNvGrpSpPr/>
        <p:nvPr/>
      </p:nvGrpSpPr>
      <p:grpSpPr>
        <a:xfrm>
          <a:off x="0" y="0"/>
          <a:ext cx="0" cy="0"/>
          <a:chOff x="0" y="0"/>
          <a:chExt cx="0" cy="0"/>
        </a:xfrm>
      </p:grpSpPr>
      <p:sp>
        <p:nvSpPr>
          <p:cNvPr id="19" name="Google Shape;19;p15"/>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15"/>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1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2" name="Shape 22"/>
        <p:cNvGrpSpPr/>
        <p:nvPr/>
      </p:nvGrpSpPr>
      <p:grpSpPr>
        <a:xfrm>
          <a:off x="0" y="0"/>
          <a:ext cx="0" cy="0"/>
          <a:chOff x="0" y="0"/>
          <a:chExt cx="0" cy="0"/>
        </a:xfrm>
      </p:grpSpPr>
      <p:sp>
        <p:nvSpPr>
          <p:cNvPr id="23" name="Google Shape;23;p16"/>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16"/>
          <p:cNvSpPr/>
          <p:nvPr/>
        </p:nvSpPr>
        <p:spPr>
          <a:xfrm>
            <a:off x="0" y="0"/>
            <a:ext cx="14630400" cy="8229838"/>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1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26" name="Shape 26"/>
        <p:cNvGrpSpPr/>
        <p:nvPr/>
      </p:nvGrpSpPr>
      <p:grpSpPr>
        <a:xfrm>
          <a:off x="0" y="0"/>
          <a:ext cx="0" cy="0"/>
          <a:chOff x="0" y="0"/>
          <a:chExt cx="0" cy="0"/>
        </a:xfrm>
      </p:grpSpPr>
      <p:sp>
        <p:nvSpPr>
          <p:cNvPr id="27" name="Google Shape;27;p17"/>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17"/>
          <p:cNvSpPr/>
          <p:nvPr/>
        </p:nvSpPr>
        <p:spPr>
          <a:xfrm>
            <a:off x="0" y="0"/>
            <a:ext cx="14630400" cy="8229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1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0" name="Shape 30"/>
        <p:cNvGrpSpPr/>
        <p:nvPr/>
      </p:nvGrpSpPr>
      <p:grpSpPr>
        <a:xfrm>
          <a:off x="0" y="0"/>
          <a:ext cx="0" cy="0"/>
          <a:chOff x="0" y="0"/>
          <a:chExt cx="0" cy="0"/>
        </a:xfrm>
      </p:grpSpPr>
      <p:sp>
        <p:nvSpPr>
          <p:cNvPr id="31" name="Google Shape;31;p18"/>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18"/>
          <p:cNvSpPr/>
          <p:nvPr/>
        </p:nvSpPr>
        <p:spPr>
          <a:xfrm>
            <a:off x="0" y="0"/>
            <a:ext cx="14630400" cy="8231029"/>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1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4" name="Shape 34"/>
        <p:cNvGrpSpPr/>
        <p:nvPr/>
      </p:nvGrpSpPr>
      <p:grpSpPr>
        <a:xfrm>
          <a:off x="0" y="0"/>
          <a:ext cx="0" cy="0"/>
          <a:chOff x="0" y="0"/>
          <a:chExt cx="0" cy="0"/>
        </a:xfrm>
      </p:grpSpPr>
      <p:sp>
        <p:nvSpPr>
          <p:cNvPr id="35" name="Google Shape;35;p19"/>
          <p:cNvSpPr/>
          <p:nvPr/>
        </p:nvSpPr>
        <p:spPr>
          <a:xfrm>
            <a:off x="0" y="0"/>
            <a:ext cx="14630400" cy="8229600"/>
          </a:xfrm>
          <a:prstGeom prst="rect">
            <a:avLst/>
          </a:prstGeom>
          <a:solidFill>
            <a:srgbClr val="F0F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19"/>
          <p:cNvSpPr/>
          <p:nvPr/>
        </p:nvSpPr>
        <p:spPr>
          <a:xfrm>
            <a:off x="0" y="0"/>
            <a:ext cx="14630400" cy="8231386"/>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1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38" name="Shape 3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15.png"/><Relationship Id="rId7"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1"/>
          <p:cNvSpPr/>
          <p:nvPr/>
        </p:nvSpPr>
        <p:spPr>
          <a:xfrm>
            <a:off x="6350437" y="1187768"/>
            <a:ext cx="7415927" cy="3193971"/>
          </a:xfrm>
          <a:prstGeom prst="rect">
            <a:avLst/>
          </a:prstGeom>
          <a:noFill/>
          <a:ln>
            <a:noFill/>
          </a:ln>
        </p:spPr>
        <p:txBody>
          <a:bodyPr anchorCtr="0" anchor="t" bIns="0" lIns="0" spcFirstLastPara="1" rIns="0" wrap="square" tIns="0">
            <a:noAutofit/>
          </a:bodyPr>
          <a:lstStyle/>
          <a:p>
            <a:pPr indent="0" lvl="0" marL="0" marR="0" rtl="0" algn="l">
              <a:lnSpc>
                <a:spcPct val="126515"/>
              </a:lnSpc>
              <a:spcBef>
                <a:spcPts val="0"/>
              </a:spcBef>
              <a:spcAft>
                <a:spcPts val="0"/>
              </a:spcAft>
              <a:buClr>
                <a:srgbClr val="152D47"/>
              </a:buClr>
              <a:buSzPts val="6600"/>
              <a:buFont typeface="Times New Roman"/>
              <a:buNone/>
            </a:pPr>
            <a:r>
              <a:rPr b="0" i="0" lang="en-US" sz="6600" u="none" cap="none" strike="noStrike">
                <a:solidFill>
                  <a:srgbClr val="152D47"/>
                </a:solidFill>
                <a:latin typeface="Times New Roman"/>
                <a:ea typeface="Times New Roman"/>
                <a:cs typeface="Times New Roman"/>
                <a:sym typeface="Times New Roman"/>
              </a:rPr>
              <a:t>Image Classification Using Convolutional Neural Networks</a:t>
            </a:r>
            <a:endParaRPr b="0" i="0" sz="6600" u="none" cap="none" strike="noStrike">
              <a:solidFill>
                <a:schemeClr val="dk1"/>
              </a:solidFill>
              <a:latin typeface="Times New Roman"/>
              <a:ea typeface="Times New Roman"/>
              <a:cs typeface="Times New Roman"/>
              <a:sym typeface="Times New Roman"/>
            </a:endParaRPr>
          </a:p>
        </p:txBody>
      </p:sp>
      <p:sp>
        <p:nvSpPr>
          <p:cNvPr id="45" name="Google Shape;45;p1"/>
          <p:cNvSpPr/>
          <p:nvPr/>
        </p:nvSpPr>
        <p:spPr>
          <a:xfrm>
            <a:off x="6350437" y="4752023"/>
            <a:ext cx="7415927" cy="1580198"/>
          </a:xfrm>
          <a:prstGeom prst="rect">
            <a:avLst/>
          </a:prstGeom>
          <a:noFill/>
          <a:ln>
            <a:noFill/>
          </a:ln>
        </p:spPr>
        <p:txBody>
          <a:bodyPr anchorCtr="0" anchor="t" bIns="0" lIns="0" spcFirstLastPara="1" rIns="0" wrap="square" tIns="0">
            <a:noAutofit/>
          </a:bodyPr>
          <a:lstStyle/>
          <a:p>
            <a:pPr indent="0" lvl="0" marL="0" marR="0" rtl="0" algn="l">
              <a:lnSpc>
                <a:spcPct val="155000"/>
              </a:lnSpc>
              <a:spcBef>
                <a:spcPts val="0"/>
              </a:spcBef>
              <a:spcAft>
                <a:spcPts val="0"/>
              </a:spcAft>
              <a:buClr>
                <a:schemeClr val="dk1"/>
              </a:buClr>
              <a:buSzPts val="2000"/>
              <a:buFont typeface="Times New Roman"/>
              <a:buNone/>
            </a:pPr>
            <a:r>
              <a:rPr b="0" i="0" lang="en-US" sz="2000" u="none" cap="none" strike="noStrike">
                <a:solidFill>
                  <a:schemeClr val="dk1"/>
                </a:solidFill>
                <a:latin typeface="Times New Roman"/>
                <a:ea typeface="Times New Roman"/>
                <a:cs typeface="Times New Roman"/>
                <a:sym typeface="Times New Roman"/>
              </a:rPr>
              <a:t>Image classification is a fundamental task in computer vision that involves assigning a label or category to an image. Convolutional Neural Networks (CNNs) have proven to be highly effective in tackling this challenge.</a:t>
            </a:r>
            <a:endParaRPr b="0" i="0" sz="2000" u="none" cap="none" strike="noStrike">
              <a:solidFill>
                <a:schemeClr val="dk1"/>
              </a:solidFill>
              <a:latin typeface="Times New Roman"/>
              <a:ea typeface="Times New Roman"/>
              <a:cs typeface="Times New Roman"/>
              <a:sym typeface="Times New Roman"/>
            </a:endParaRPr>
          </a:p>
        </p:txBody>
      </p:sp>
      <p:sp>
        <p:nvSpPr>
          <p:cNvPr id="46" name="Google Shape;46;p1"/>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Convolutional Neural Networks (CNN) Overview" id="47" name="Google Shape;47;p1"/>
          <p:cNvPicPr preferRelativeResize="0"/>
          <p:nvPr/>
        </p:nvPicPr>
        <p:blipFill rotWithShape="1">
          <a:blip r:embed="rId3">
            <a:alphaModFix/>
          </a:blip>
          <a:srcRect b="0" l="0" r="6006" t="0"/>
          <a:stretch/>
        </p:blipFill>
        <p:spPr>
          <a:xfrm>
            <a:off x="0" y="-206298"/>
            <a:ext cx="6136498" cy="892262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0"/>
          <p:cNvSpPr/>
          <p:nvPr/>
        </p:nvSpPr>
        <p:spPr>
          <a:xfrm>
            <a:off x="5360858" y="2427659"/>
            <a:ext cx="3716235" cy="2705206"/>
          </a:xfrm>
          <a:prstGeom prst="rect">
            <a:avLst/>
          </a:prstGeom>
          <a:noFill/>
          <a:ln>
            <a:noFill/>
          </a:ln>
        </p:spPr>
        <p:txBody>
          <a:bodyPr anchorCtr="0" anchor="t" bIns="0" lIns="0" spcFirstLastPara="1" rIns="0" wrap="square" tIns="0">
            <a:noAutofit/>
          </a:bodyPr>
          <a:lstStyle/>
          <a:p>
            <a:pPr indent="0" lvl="0" marL="0" marR="0" rtl="0" algn="l">
              <a:spcBef>
                <a:spcPts val="0"/>
              </a:spcBef>
              <a:spcAft>
                <a:spcPts val="0"/>
              </a:spcAft>
              <a:buClr>
                <a:schemeClr val="dk1"/>
              </a:buClr>
              <a:buSzPts val="9600"/>
              <a:buFont typeface="Times New Roman"/>
              <a:buNone/>
            </a:pPr>
            <a:r>
              <a:rPr lang="en-US" sz="9600">
                <a:solidFill>
                  <a:schemeClr val="dk1"/>
                </a:solidFill>
                <a:latin typeface="Times New Roman"/>
                <a:ea typeface="Times New Roman"/>
                <a:cs typeface="Times New Roman"/>
                <a:sym typeface="Times New Roman"/>
              </a:rPr>
              <a:t>Thank </a:t>
            </a:r>
            <a:endParaRPr/>
          </a:p>
          <a:p>
            <a:pPr indent="0" lvl="0" marL="0" marR="0" rtl="0" algn="l">
              <a:spcBef>
                <a:spcPts val="0"/>
              </a:spcBef>
              <a:spcAft>
                <a:spcPts val="0"/>
              </a:spcAft>
              <a:buClr>
                <a:schemeClr val="dk1"/>
              </a:buClr>
              <a:buSzPts val="9600"/>
              <a:buFont typeface="Times New Roman"/>
              <a:buNone/>
            </a:pPr>
            <a:r>
              <a:rPr lang="en-US" sz="9600">
                <a:solidFill>
                  <a:schemeClr val="dk1"/>
                </a:solidFill>
                <a:latin typeface="Times New Roman"/>
                <a:ea typeface="Times New Roman"/>
                <a:cs typeface="Times New Roman"/>
                <a:sym typeface="Times New Roman"/>
              </a:rPr>
              <a:t>You..!!</a:t>
            </a:r>
            <a:endParaRPr/>
          </a:p>
        </p:txBody>
      </p:sp>
      <p:sp>
        <p:nvSpPr>
          <p:cNvPr id="204" name="Google Shape;204;p10"/>
          <p:cNvSpPr/>
          <p:nvPr/>
        </p:nvSpPr>
        <p:spPr>
          <a:xfrm>
            <a:off x="6350437" y="6628328"/>
            <a:ext cx="394930" cy="394930"/>
          </a:xfrm>
          <a:prstGeom prst="roundRect">
            <a:avLst>
              <a:gd fmla="val 23151155"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0"/>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2"/>
          <p:cNvSpPr/>
          <p:nvPr/>
        </p:nvSpPr>
        <p:spPr>
          <a:xfrm>
            <a:off x="1488507" y="1153116"/>
            <a:ext cx="4421640" cy="1087081"/>
          </a:xfrm>
          <a:prstGeom prst="rect">
            <a:avLst/>
          </a:prstGeom>
          <a:noFill/>
          <a:ln>
            <a:noFill/>
          </a:ln>
        </p:spPr>
        <p:txBody>
          <a:bodyPr anchorCtr="0" anchor="t" bIns="0" lIns="0" spcFirstLastPara="1" rIns="0" wrap="square" tIns="0">
            <a:noAutofit/>
          </a:bodyPr>
          <a:lstStyle/>
          <a:p>
            <a:pPr indent="0" lvl="0" marL="0" marR="0" rtl="0" algn="l">
              <a:lnSpc>
                <a:spcPct val="189772"/>
              </a:lnSpc>
              <a:spcBef>
                <a:spcPts val="0"/>
              </a:spcBef>
              <a:spcAft>
                <a:spcPts val="0"/>
              </a:spcAft>
              <a:buClr>
                <a:schemeClr val="dk1"/>
              </a:buClr>
              <a:buSzPts val="4400"/>
              <a:buFont typeface="Times New Roman"/>
              <a:buNone/>
            </a:pPr>
            <a:r>
              <a:rPr b="1" lang="en-US" sz="4400">
                <a:solidFill>
                  <a:schemeClr val="dk1"/>
                </a:solidFill>
                <a:latin typeface="Times New Roman"/>
                <a:ea typeface="Times New Roman"/>
                <a:cs typeface="Times New Roman"/>
                <a:sym typeface="Times New Roman"/>
              </a:rPr>
              <a:t>Team Members :</a:t>
            </a:r>
            <a:endParaRPr/>
          </a:p>
        </p:txBody>
      </p:sp>
      <p:sp>
        <p:nvSpPr>
          <p:cNvPr id="54" name="Google Shape;54;p2"/>
          <p:cNvSpPr/>
          <p:nvPr/>
        </p:nvSpPr>
        <p:spPr>
          <a:xfrm>
            <a:off x="6350437" y="6628328"/>
            <a:ext cx="394930" cy="394930"/>
          </a:xfrm>
          <a:prstGeom prst="roundRect">
            <a:avLst>
              <a:gd fmla="val 23151155" name="adj"/>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aphicFrame>
        <p:nvGraphicFramePr>
          <p:cNvPr id="56" name="Google Shape;56;p2"/>
          <p:cNvGraphicFramePr/>
          <p:nvPr/>
        </p:nvGraphicFramePr>
        <p:xfrm>
          <a:off x="2028825" y="2543793"/>
          <a:ext cx="3000000" cy="3000000"/>
        </p:xfrm>
        <a:graphic>
          <a:graphicData uri="http://schemas.openxmlformats.org/drawingml/2006/table">
            <a:tbl>
              <a:tblPr bandRow="1" firstRow="1">
                <a:noFill/>
                <a:tableStyleId>{7361889E-8DBC-4B06-AC15-ECCB99DC454A}</a:tableStyleId>
              </a:tblPr>
              <a:tblGrid>
                <a:gridCol w="1241500"/>
                <a:gridCol w="3144650"/>
                <a:gridCol w="1728450"/>
                <a:gridCol w="3600925"/>
              </a:tblGrid>
              <a:tr h="742175">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Sr. No</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Name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Roll Number</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Email Id</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949925">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1.</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2000"/>
                        <a:buFont typeface="Times New Roman"/>
                        <a:buNone/>
                      </a:pPr>
                      <a:r>
                        <a:rPr lang="en-US" sz="2000" u="none" cap="none" strike="noStrike">
                          <a:latin typeface="Times New Roman"/>
                          <a:ea typeface="Times New Roman"/>
                          <a:cs typeface="Times New Roman"/>
                          <a:sym typeface="Times New Roman"/>
                        </a:rPr>
                        <a:t>Om Ambalkar</a:t>
                      </a:r>
                      <a:endParaRPr sz="2000" u="none" cap="none" strike="noStrike">
                        <a:latin typeface="Times New Roman"/>
                        <a:ea typeface="Times New Roman"/>
                        <a:cs typeface="Times New Roman"/>
                        <a:sym typeface="Times New Roman"/>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381003</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2000"/>
                        <a:buFont typeface="Times New Roman"/>
                        <a:buNone/>
                      </a:pPr>
                      <a:r>
                        <a:rPr lang="en-US" sz="2000" u="none" cap="none" strike="noStrike">
                          <a:latin typeface="Times New Roman"/>
                          <a:ea typeface="Times New Roman"/>
                          <a:cs typeface="Times New Roman"/>
                          <a:sym typeface="Times New Roman"/>
                        </a:rPr>
                        <a:t>om.22210200@viit.ac.in</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949925">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2.</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2000"/>
                        <a:buFont typeface="Times New Roman"/>
                        <a:buNone/>
                      </a:pPr>
                      <a:r>
                        <a:rPr lang="en-US" sz="2000" u="none" cap="none" strike="noStrike">
                          <a:latin typeface="Times New Roman"/>
                          <a:ea typeface="Times New Roman"/>
                          <a:cs typeface="Times New Roman"/>
                          <a:sym typeface="Times New Roman"/>
                        </a:rPr>
                        <a:t>Mrinmayee Deshpande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381014</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2000"/>
                        <a:buFont typeface="Times New Roman"/>
                        <a:buNone/>
                      </a:pPr>
                      <a:r>
                        <a:rPr lang="en-US" sz="2000" u="none" cap="none" strike="noStrike">
                          <a:latin typeface="Times New Roman"/>
                          <a:ea typeface="Times New Roman"/>
                          <a:cs typeface="Times New Roman"/>
                          <a:sym typeface="Times New Roman"/>
                        </a:rPr>
                        <a:t>mrinmayee.22210087@viit.ac.in</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949925">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3</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Dipali Gangarde</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spcBef>
                          <a:spcPts val="0"/>
                        </a:spcBef>
                        <a:spcAft>
                          <a:spcPts val="0"/>
                        </a:spcAft>
                        <a:buNone/>
                      </a:pPr>
                      <a:r>
                        <a:rPr lang="en-US" sz="2000" u="none" cap="none" strike="noStrike">
                          <a:latin typeface="Times New Roman"/>
                          <a:ea typeface="Times New Roman"/>
                          <a:cs typeface="Times New Roman"/>
                          <a:sym typeface="Times New Roman"/>
                        </a:rPr>
                        <a:t>381020</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chemeClr val="dk1"/>
                        </a:buClr>
                        <a:buSzPts val="2000"/>
                        <a:buFont typeface="Times New Roman"/>
                        <a:buNone/>
                      </a:pPr>
                      <a:r>
                        <a:rPr lang="en-US" sz="2000" u="none" cap="none" strike="noStrike">
                          <a:latin typeface="Times New Roman"/>
                          <a:ea typeface="Times New Roman"/>
                          <a:cs typeface="Times New Roman"/>
                          <a:sym typeface="Times New Roman"/>
                        </a:rPr>
                        <a:t>dipali.22210638@viit.ac.in</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57" name="Google Shape;57;p2"/>
          <p:cNvSpPr txBox="1"/>
          <p:nvPr/>
        </p:nvSpPr>
        <p:spPr>
          <a:xfrm>
            <a:off x="1960114" y="6467339"/>
            <a:ext cx="458778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Times New Roman"/>
                <a:ea typeface="Times New Roman"/>
                <a:cs typeface="Times New Roman"/>
                <a:sym typeface="Times New Roman"/>
              </a:rPr>
              <a:t>Guided By: Dr. Anuradha Yenkikar Ma’am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descr="preencoded.png" id="63" name="Google Shape;63;p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64" name="Google Shape;64;p3"/>
          <p:cNvSpPr/>
          <p:nvPr/>
        </p:nvSpPr>
        <p:spPr>
          <a:xfrm>
            <a:off x="6195060" y="557570"/>
            <a:ext cx="7726680" cy="1265634"/>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rgbClr val="152D47"/>
              </a:buClr>
              <a:buSzPts val="4400"/>
              <a:buFont typeface="Times New Roman"/>
              <a:buNone/>
            </a:pPr>
            <a:r>
              <a:rPr lang="en-US" sz="4400">
                <a:solidFill>
                  <a:srgbClr val="152D47"/>
                </a:solidFill>
                <a:latin typeface="Times New Roman"/>
                <a:ea typeface="Times New Roman"/>
                <a:cs typeface="Times New Roman"/>
                <a:sym typeface="Times New Roman"/>
              </a:rPr>
              <a:t>Convolutional Neural Networks (CNNs)</a:t>
            </a:r>
            <a:endParaRPr sz="4400">
              <a:solidFill>
                <a:schemeClr val="dk1"/>
              </a:solidFill>
              <a:latin typeface="Times New Roman"/>
              <a:ea typeface="Times New Roman"/>
              <a:cs typeface="Times New Roman"/>
              <a:sym typeface="Times New Roman"/>
            </a:endParaRPr>
          </a:p>
        </p:txBody>
      </p:sp>
      <p:sp>
        <p:nvSpPr>
          <p:cNvPr id="65" name="Google Shape;65;p3"/>
          <p:cNvSpPr/>
          <p:nvPr/>
        </p:nvSpPr>
        <p:spPr>
          <a:xfrm>
            <a:off x="6195060" y="2126933"/>
            <a:ext cx="7726680" cy="971907"/>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CNNs are a type of deep learning model designed to analyze images. They are specifically structured to process visual information through convolutional layers, which extract features like edges, textures, and shapes.</a:t>
            </a:r>
            <a:endParaRPr sz="2000">
              <a:solidFill>
                <a:schemeClr val="dk1"/>
              </a:solidFill>
              <a:latin typeface="Times New Roman"/>
              <a:ea typeface="Times New Roman"/>
              <a:cs typeface="Times New Roman"/>
              <a:sym typeface="Times New Roman"/>
            </a:endParaRPr>
          </a:p>
        </p:txBody>
      </p:sp>
      <p:sp>
        <p:nvSpPr>
          <p:cNvPr id="66" name="Google Shape;66;p3"/>
          <p:cNvSpPr/>
          <p:nvPr/>
        </p:nvSpPr>
        <p:spPr>
          <a:xfrm>
            <a:off x="6195060" y="3554373"/>
            <a:ext cx="455533" cy="455533"/>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6368534" y="3630216"/>
            <a:ext cx="108585" cy="303728"/>
          </a:xfrm>
          <a:prstGeom prst="rect">
            <a:avLst/>
          </a:prstGeom>
          <a:noFill/>
          <a:ln>
            <a:noFill/>
          </a:ln>
        </p:spPr>
        <p:txBody>
          <a:bodyPr anchorCtr="0" anchor="t" bIns="0" lIns="0" spcFirstLastPara="1" rIns="0" wrap="square" tIns="0">
            <a:noAutofit/>
          </a:bodyPr>
          <a:lstStyle/>
          <a:p>
            <a:pPr indent="0" lvl="0" marL="0" marR="0" rtl="0" algn="ctr">
              <a:lnSpc>
                <a:spcPct val="117499"/>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1</a:t>
            </a:r>
            <a:endParaRPr sz="2000">
              <a:solidFill>
                <a:schemeClr val="dk1"/>
              </a:solidFill>
              <a:latin typeface="Times New Roman"/>
              <a:ea typeface="Times New Roman"/>
              <a:cs typeface="Times New Roman"/>
              <a:sym typeface="Times New Roman"/>
            </a:endParaRPr>
          </a:p>
        </p:txBody>
      </p:sp>
      <p:sp>
        <p:nvSpPr>
          <p:cNvPr id="68" name="Google Shape;68;p3"/>
          <p:cNvSpPr/>
          <p:nvPr/>
        </p:nvSpPr>
        <p:spPr>
          <a:xfrm>
            <a:off x="6852999" y="3554373"/>
            <a:ext cx="2531031" cy="316349"/>
          </a:xfrm>
          <a:prstGeom prst="rect">
            <a:avLst/>
          </a:prstGeom>
          <a:noFill/>
          <a:ln>
            <a:noFill/>
          </a:ln>
        </p:spPr>
        <p:txBody>
          <a:bodyPr anchorCtr="0" anchor="t" bIns="0" lIns="0" spcFirstLastPara="1" rIns="0" wrap="square" tIns="0">
            <a:noAutofit/>
          </a:bodyPr>
          <a:lstStyle/>
          <a:p>
            <a:pPr indent="0" lvl="0" marL="0" marR="0" rtl="0" algn="l">
              <a:lnSpc>
                <a:spcPct val="102083"/>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Feature Extraction</a:t>
            </a:r>
            <a:endParaRPr b="1" sz="2400">
              <a:solidFill>
                <a:schemeClr val="dk1"/>
              </a:solidFill>
              <a:latin typeface="Times New Roman"/>
              <a:ea typeface="Times New Roman"/>
              <a:cs typeface="Times New Roman"/>
              <a:sym typeface="Times New Roman"/>
            </a:endParaRPr>
          </a:p>
        </p:txBody>
      </p:sp>
      <p:sp>
        <p:nvSpPr>
          <p:cNvPr id="69" name="Google Shape;69;p3"/>
          <p:cNvSpPr/>
          <p:nvPr/>
        </p:nvSpPr>
        <p:spPr>
          <a:xfrm>
            <a:off x="6852999" y="3992166"/>
            <a:ext cx="7068741" cy="64793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Convolutional layers apply filters to the image, extracting features at different scales.</a:t>
            </a:r>
            <a:endParaRPr sz="2000">
              <a:solidFill>
                <a:schemeClr val="dk1"/>
              </a:solidFill>
              <a:latin typeface="Times New Roman"/>
              <a:ea typeface="Times New Roman"/>
              <a:cs typeface="Times New Roman"/>
              <a:sym typeface="Times New Roman"/>
            </a:endParaRPr>
          </a:p>
        </p:txBody>
      </p:sp>
      <p:sp>
        <p:nvSpPr>
          <p:cNvPr id="70" name="Google Shape;70;p3"/>
          <p:cNvSpPr/>
          <p:nvPr/>
        </p:nvSpPr>
        <p:spPr>
          <a:xfrm>
            <a:off x="6195060" y="5070277"/>
            <a:ext cx="455533" cy="455533"/>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6347460" y="5146119"/>
            <a:ext cx="150733" cy="303728"/>
          </a:xfrm>
          <a:prstGeom prst="rect">
            <a:avLst/>
          </a:prstGeom>
          <a:noFill/>
          <a:ln>
            <a:noFill/>
          </a:ln>
        </p:spPr>
        <p:txBody>
          <a:bodyPr anchorCtr="0" anchor="t" bIns="0" lIns="0" spcFirstLastPara="1" rIns="0" wrap="square" tIns="0">
            <a:noAutofit/>
          </a:bodyPr>
          <a:lstStyle/>
          <a:p>
            <a:pPr indent="0" lvl="0" marL="0" marR="0" rtl="0" algn="ctr">
              <a:lnSpc>
                <a:spcPct val="117499"/>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2</a:t>
            </a:r>
            <a:endParaRPr sz="2000">
              <a:solidFill>
                <a:schemeClr val="dk1"/>
              </a:solidFill>
              <a:latin typeface="Times New Roman"/>
              <a:ea typeface="Times New Roman"/>
              <a:cs typeface="Times New Roman"/>
              <a:sym typeface="Times New Roman"/>
            </a:endParaRPr>
          </a:p>
        </p:txBody>
      </p:sp>
      <p:sp>
        <p:nvSpPr>
          <p:cNvPr id="72" name="Google Shape;72;p3"/>
          <p:cNvSpPr/>
          <p:nvPr/>
        </p:nvSpPr>
        <p:spPr>
          <a:xfrm>
            <a:off x="6852999" y="5070277"/>
            <a:ext cx="2531031" cy="316349"/>
          </a:xfrm>
          <a:prstGeom prst="rect">
            <a:avLst/>
          </a:prstGeom>
          <a:noFill/>
          <a:ln>
            <a:noFill/>
          </a:ln>
        </p:spPr>
        <p:txBody>
          <a:bodyPr anchorCtr="0" anchor="t" bIns="0" lIns="0" spcFirstLastPara="1" rIns="0" wrap="square" tIns="0">
            <a:noAutofit/>
          </a:bodyPr>
          <a:lstStyle/>
          <a:p>
            <a:pPr indent="0" lvl="0" marL="0" marR="0" rtl="0" algn="l">
              <a:lnSpc>
                <a:spcPct val="102083"/>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Pooling</a:t>
            </a:r>
            <a:endParaRPr b="1" sz="2400">
              <a:solidFill>
                <a:schemeClr val="dk1"/>
              </a:solidFill>
              <a:latin typeface="Times New Roman"/>
              <a:ea typeface="Times New Roman"/>
              <a:cs typeface="Times New Roman"/>
              <a:sym typeface="Times New Roman"/>
            </a:endParaRPr>
          </a:p>
        </p:txBody>
      </p:sp>
      <p:sp>
        <p:nvSpPr>
          <p:cNvPr id="73" name="Google Shape;73;p3"/>
          <p:cNvSpPr/>
          <p:nvPr/>
        </p:nvSpPr>
        <p:spPr>
          <a:xfrm>
            <a:off x="6852999" y="5508069"/>
            <a:ext cx="7068741" cy="64793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Pooling layers reduce the spatial dimensions of the feature maps, making the model more efficient.</a:t>
            </a:r>
            <a:endParaRPr sz="2000">
              <a:solidFill>
                <a:schemeClr val="dk1"/>
              </a:solidFill>
              <a:latin typeface="Times New Roman"/>
              <a:ea typeface="Times New Roman"/>
              <a:cs typeface="Times New Roman"/>
              <a:sym typeface="Times New Roman"/>
            </a:endParaRPr>
          </a:p>
        </p:txBody>
      </p:sp>
      <p:sp>
        <p:nvSpPr>
          <p:cNvPr id="74" name="Google Shape;74;p3"/>
          <p:cNvSpPr/>
          <p:nvPr/>
        </p:nvSpPr>
        <p:spPr>
          <a:xfrm>
            <a:off x="6195060" y="6586180"/>
            <a:ext cx="455533" cy="455533"/>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6349722" y="6662023"/>
            <a:ext cx="146209" cy="303728"/>
          </a:xfrm>
          <a:prstGeom prst="rect">
            <a:avLst/>
          </a:prstGeom>
          <a:noFill/>
          <a:ln>
            <a:noFill/>
          </a:ln>
        </p:spPr>
        <p:txBody>
          <a:bodyPr anchorCtr="0" anchor="t" bIns="0" lIns="0" spcFirstLastPara="1" rIns="0" wrap="square" tIns="0">
            <a:noAutofit/>
          </a:bodyPr>
          <a:lstStyle/>
          <a:p>
            <a:pPr indent="0" lvl="0" marL="0" marR="0" rtl="0" algn="ctr">
              <a:lnSpc>
                <a:spcPct val="117499"/>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3</a:t>
            </a:r>
            <a:endParaRPr sz="2000">
              <a:solidFill>
                <a:schemeClr val="dk1"/>
              </a:solidFill>
              <a:latin typeface="Times New Roman"/>
              <a:ea typeface="Times New Roman"/>
              <a:cs typeface="Times New Roman"/>
              <a:sym typeface="Times New Roman"/>
            </a:endParaRPr>
          </a:p>
        </p:txBody>
      </p:sp>
      <p:sp>
        <p:nvSpPr>
          <p:cNvPr id="76" name="Google Shape;76;p3"/>
          <p:cNvSpPr/>
          <p:nvPr/>
        </p:nvSpPr>
        <p:spPr>
          <a:xfrm>
            <a:off x="6852999" y="6586180"/>
            <a:ext cx="2531031" cy="316349"/>
          </a:xfrm>
          <a:prstGeom prst="rect">
            <a:avLst/>
          </a:prstGeom>
          <a:noFill/>
          <a:ln>
            <a:noFill/>
          </a:ln>
        </p:spPr>
        <p:txBody>
          <a:bodyPr anchorCtr="0" anchor="t" bIns="0" lIns="0" spcFirstLastPara="1" rIns="0" wrap="square" tIns="0">
            <a:noAutofit/>
          </a:bodyPr>
          <a:lstStyle/>
          <a:p>
            <a:pPr indent="0" lvl="0" marL="0" marR="0" rtl="0" algn="l">
              <a:lnSpc>
                <a:spcPct val="102083"/>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Classification</a:t>
            </a:r>
            <a:endParaRPr b="1" sz="2400">
              <a:solidFill>
                <a:schemeClr val="dk1"/>
              </a:solidFill>
              <a:latin typeface="Times New Roman"/>
              <a:ea typeface="Times New Roman"/>
              <a:cs typeface="Times New Roman"/>
              <a:sym typeface="Times New Roman"/>
            </a:endParaRPr>
          </a:p>
        </p:txBody>
      </p:sp>
      <p:sp>
        <p:nvSpPr>
          <p:cNvPr id="77" name="Google Shape;77;p3"/>
          <p:cNvSpPr/>
          <p:nvPr/>
        </p:nvSpPr>
        <p:spPr>
          <a:xfrm>
            <a:off x="6852999" y="7023973"/>
            <a:ext cx="7068741" cy="64793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Fully connected layers take the extracted features and classify the image into predefined categories.</a:t>
            </a:r>
            <a:endParaRPr sz="2000">
              <a:solidFill>
                <a:schemeClr val="dk1"/>
              </a:solidFill>
              <a:latin typeface="Times New Roman"/>
              <a:ea typeface="Times New Roman"/>
              <a:cs typeface="Times New Roman"/>
              <a:sym typeface="Times New Roman"/>
            </a:endParaRPr>
          </a:p>
        </p:txBody>
      </p:sp>
      <p:sp>
        <p:nvSpPr>
          <p:cNvPr id="78" name="Google Shape;78;p3"/>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descr="preencoded.png" id="84" name="Google Shape;84;p4"/>
          <p:cNvPicPr preferRelativeResize="0"/>
          <p:nvPr/>
        </p:nvPicPr>
        <p:blipFill rotWithShape="1">
          <a:blip r:embed="rId3">
            <a:alphaModFix/>
          </a:blip>
          <a:srcRect b="0" l="0" r="0" t="0"/>
          <a:stretch/>
        </p:blipFill>
        <p:spPr>
          <a:xfrm>
            <a:off x="9144000" y="0"/>
            <a:ext cx="5486400" cy="8231862"/>
          </a:xfrm>
          <a:prstGeom prst="rect">
            <a:avLst/>
          </a:prstGeom>
          <a:noFill/>
          <a:ln>
            <a:noFill/>
          </a:ln>
        </p:spPr>
      </p:pic>
      <p:sp>
        <p:nvSpPr>
          <p:cNvPr id="85" name="Google Shape;85;p4"/>
          <p:cNvSpPr/>
          <p:nvPr/>
        </p:nvSpPr>
        <p:spPr>
          <a:xfrm>
            <a:off x="690324" y="542330"/>
            <a:ext cx="4931212" cy="616387"/>
          </a:xfrm>
          <a:prstGeom prst="rect">
            <a:avLst/>
          </a:prstGeom>
          <a:noFill/>
          <a:ln>
            <a:noFill/>
          </a:ln>
        </p:spPr>
        <p:txBody>
          <a:bodyPr anchorCtr="0" anchor="t" bIns="0" lIns="0" spcFirstLastPara="1" rIns="0" wrap="square" tIns="0">
            <a:noAutofit/>
          </a:bodyPr>
          <a:lstStyle/>
          <a:p>
            <a:pPr indent="0" lvl="0" marL="0" marR="0" rtl="0" algn="l">
              <a:lnSpc>
                <a:spcPct val="110227"/>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Preparing</a:t>
            </a:r>
            <a:r>
              <a:rPr lang="en-US" sz="3850">
                <a:solidFill>
                  <a:schemeClr val="dk1"/>
                </a:solidFill>
                <a:latin typeface="Times New Roman"/>
                <a:ea typeface="Times New Roman"/>
                <a:cs typeface="Times New Roman"/>
                <a:sym typeface="Times New Roman"/>
              </a:rPr>
              <a:t> the Dataset</a:t>
            </a:r>
            <a:endParaRPr sz="3850">
              <a:solidFill>
                <a:schemeClr val="dk1"/>
              </a:solidFill>
              <a:latin typeface="Times New Roman"/>
              <a:ea typeface="Times New Roman"/>
              <a:cs typeface="Times New Roman"/>
              <a:sym typeface="Times New Roman"/>
            </a:endParaRPr>
          </a:p>
        </p:txBody>
      </p:sp>
      <p:sp>
        <p:nvSpPr>
          <p:cNvPr id="86" name="Google Shape;86;p4"/>
          <p:cNvSpPr/>
          <p:nvPr/>
        </p:nvSpPr>
        <p:spPr>
          <a:xfrm>
            <a:off x="690324" y="1454587"/>
            <a:ext cx="7763351" cy="946904"/>
          </a:xfrm>
          <a:prstGeom prst="rect">
            <a:avLst/>
          </a:prstGeom>
          <a:noFill/>
          <a:ln>
            <a:noFill/>
          </a:ln>
        </p:spPr>
        <p:txBody>
          <a:bodyPr anchorCtr="0" anchor="t" bIns="0" lIns="0" spcFirstLastPara="1" rIns="0" wrap="square" tIns="0">
            <a:noAutofit/>
          </a:bodyPr>
          <a:lstStyle/>
          <a:p>
            <a:pPr indent="0" lvl="0" marL="0" marR="0" rtl="0" algn="l">
              <a:lnSpc>
                <a:spcPct val="122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The first step in image classification is gathering a dataset of images. The dataset needs to be diverse and representative of the classes you want to classify. You'll need to label each image with its corresponding category.</a:t>
            </a:r>
            <a:endParaRPr sz="2000">
              <a:solidFill>
                <a:schemeClr val="dk1"/>
              </a:solidFill>
              <a:latin typeface="Times New Roman"/>
              <a:ea typeface="Times New Roman"/>
              <a:cs typeface="Times New Roman"/>
              <a:sym typeface="Times New Roman"/>
            </a:endParaRPr>
          </a:p>
        </p:txBody>
      </p:sp>
      <p:sp>
        <p:nvSpPr>
          <p:cNvPr id="87" name="Google Shape;87;p4"/>
          <p:cNvSpPr/>
          <p:nvPr/>
        </p:nvSpPr>
        <p:spPr>
          <a:xfrm>
            <a:off x="974765" y="2623304"/>
            <a:ext cx="22860" cy="5066228"/>
          </a:xfrm>
          <a:prstGeom prst="roundRect">
            <a:avLst>
              <a:gd fmla="val 129430"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1185208" y="3055501"/>
            <a:ext cx="690324" cy="22860"/>
          </a:xfrm>
          <a:prstGeom prst="roundRect">
            <a:avLst>
              <a:gd fmla="val 129430"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764322" y="2845118"/>
            <a:ext cx="443746" cy="443746"/>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933271" y="2919055"/>
            <a:ext cx="105728" cy="29587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C4C4D"/>
              </a:buClr>
              <a:buSzPts val="2300"/>
              <a:buFont typeface="Crimson Pro"/>
              <a:buNone/>
            </a:pPr>
            <a:r>
              <a:rPr lang="en-US" sz="2300">
                <a:solidFill>
                  <a:srgbClr val="4C4C4D"/>
                </a:solidFill>
                <a:latin typeface="Crimson Pro"/>
                <a:ea typeface="Crimson Pro"/>
                <a:cs typeface="Crimson Pro"/>
                <a:sym typeface="Crimson Pro"/>
              </a:rPr>
              <a:t>1</a:t>
            </a:r>
            <a:endParaRPr sz="2300">
              <a:solidFill>
                <a:schemeClr val="dk1"/>
              </a:solidFill>
              <a:latin typeface="Calibri"/>
              <a:ea typeface="Calibri"/>
              <a:cs typeface="Calibri"/>
              <a:sym typeface="Calibri"/>
            </a:endParaRPr>
          </a:p>
        </p:txBody>
      </p:sp>
      <p:sp>
        <p:nvSpPr>
          <p:cNvPr id="91" name="Google Shape;91;p4"/>
          <p:cNvSpPr/>
          <p:nvPr/>
        </p:nvSpPr>
        <p:spPr>
          <a:xfrm>
            <a:off x="2070973" y="2820472"/>
            <a:ext cx="2465546" cy="30813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Data Collection</a:t>
            </a:r>
            <a:endParaRPr sz="2400">
              <a:solidFill>
                <a:schemeClr val="dk1"/>
              </a:solidFill>
              <a:latin typeface="Times New Roman"/>
              <a:ea typeface="Times New Roman"/>
              <a:cs typeface="Times New Roman"/>
              <a:sym typeface="Times New Roman"/>
            </a:endParaRPr>
          </a:p>
        </p:txBody>
      </p:sp>
      <p:sp>
        <p:nvSpPr>
          <p:cNvPr id="92" name="Google Shape;92;p4"/>
          <p:cNvSpPr/>
          <p:nvPr/>
        </p:nvSpPr>
        <p:spPr>
          <a:xfrm>
            <a:off x="2070973" y="3246953"/>
            <a:ext cx="6382703" cy="631269"/>
          </a:xfrm>
          <a:prstGeom prst="rect">
            <a:avLst/>
          </a:prstGeom>
          <a:noFill/>
          <a:ln>
            <a:noFill/>
          </a:ln>
        </p:spPr>
        <p:txBody>
          <a:bodyPr anchorCtr="0" anchor="t" bIns="0" lIns="0" spcFirstLastPara="1" rIns="0" wrap="square" tIns="0">
            <a:noAutofit/>
          </a:bodyPr>
          <a:lstStyle/>
          <a:p>
            <a:pPr indent="0" lvl="0" marL="0" marR="0" rtl="0" algn="l">
              <a:lnSpc>
                <a:spcPct val="122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Gather a collection of images that represent the different classes you want to classify. Ensure the dataset is diverse and representative.</a:t>
            </a:r>
            <a:endParaRPr sz="2000">
              <a:solidFill>
                <a:schemeClr val="dk1"/>
              </a:solidFill>
              <a:latin typeface="Times New Roman"/>
              <a:ea typeface="Times New Roman"/>
              <a:cs typeface="Times New Roman"/>
              <a:sym typeface="Times New Roman"/>
            </a:endParaRPr>
          </a:p>
        </p:txBody>
      </p:sp>
      <p:sp>
        <p:nvSpPr>
          <p:cNvPr id="93" name="Google Shape;93;p4"/>
          <p:cNvSpPr/>
          <p:nvPr/>
        </p:nvSpPr>
        <p:spPr>
          <a:xfrm>
            <a:off x="1185208" y="4704755"/>
            <a:ext cx="690324" cy="22860"/>
          </a:xfrm>
          <a:prstGeom prst="roundRect">
            <a:avLst>
              <a:gd fmla="val 129430"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764322" y="4494371"/>
            <a:ext cx="443746" cy="443746"/>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912793" y="4568309"/>
            <a:ext cx="146804" cy="29587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C4C4D"/>
              </a:buClr>
              <a:buSzPts val="2300"/>
              <a:buFont typeface="Crimson Pro"/>
              <a:buNone/>
            </a:pPr>
            <a:r>
              <a:rPr lang="en-US" sz="2300">
                <a:solidFill>
                  <a:srgbClr val="4C4C4D"/>
                </a:solidFill>
                <a:latin typeface="Crimson Pro"/>
                <a:ea typeface="Crimson Pro"/>
                <a:cs typeface="Crimson Pro"/>
                <a:sym typeface="Crimson Pro"/>
              </a:rPr>
              <a:t>2</a:t>
            </a:r>
            <a:endParaRPr sz="2300">
              <a:solidFill>
                <a:schemeClr val="dk1"/>
              </a:solidFill>
              <a:latin typeface="Calibri"/>
              <a:ea typeface="Calibri"/>
              <a:cs typeface="Calibri"/>
              <a:sym typeface="Calibri"/>
            </a:endParaRPr>
          </a:p>
        </p:txBody>
      </p:sp>
      <p:sp>
        <p:nvSpPr>
          <p:cNvPr id="96" name="Google Shape;96;p4"/>
          <p:cNvSpPr/>
          <p:nvPr/>
        </p:nvSpPr>
        <p:spPr>
          <a:xfrm>
            <a:off x="2070973" y="4469725"/>
            <a:ext cx="2465546" cy="30813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Data Labeling</a:t>
            </a:r>
            <a:endParaRPr sz="2400">
              <a:solidFill>
                <a:schemeClr val="dk1"/>
              </a:solidFill>
              <a:latin typeface="Times New Roman"/>
              <a:ea typeface="Times New Roman"/>
              <a:cs typeface="Times New Roman"/>
              <a:sym typeface="Times New Roman"/>
            </a:endParaRPr>
          </a:p>
        </p:txBody>
      </p:sp>
      <p:sp>
        <p:nvSpPr>
          <p:cNvPr id="97" name="Google Shape;97;p4"/>
          <p:cNvSpPr/>
          <p:nvPr/>
        </p:nvSpPr>
        <p:spPr>
          <a:xfrm>
            <a:off x="2070973" y="4896207"/>
            <a:ext cx="6382703" cy="631269"/>
          </a:xfrm>
          <a:prstGeom prst="rect">
            <a:avLst/>
          </a:prstGeom>
          <a:noFill/>
          <a:ln>
            <a:noFill/>
          </a:ln>
        </p:spPr>
        <p:txBody>
          <a:bodyPr anchorCtr="0" anchor="t" bIns="0" lIns="0" spcFirstLastPara="1" rIns="0" wrap="square" tIns="0">
            <a:noAutofit/>
          </a:bodyPr>
          <a:lstStyle/>
          <a:p>
            <a:pPr indent="0" lvl="0" marL="0" marR="0" rtl="0" algn="l">
              <a:lnSpc>
                <a:spcPct val="122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Assign a specific label or category to each image in your dataset. The accuracy of your model depends on the quality of labeling.</a:t>
            </a:r>
            <a:endParaRPr sz="2000">
              <a:solidFill>
                <a:schemeClr val="dk1"/>
              </a:solidFill>
              <a:latin typeface="Times New Roman"/>
              <a:ea typeface="Times New Roman"/>
              <a:cs typeface="Times New Roman"/>
              <a:sym typeface="Times New Roman"/>
            </a:endParaRPr>
          </a:p>
        </p:txBody>
      </p:sp>
      <p:sp>
        <p:nvSpPr>
          <p:cNvPr id="98" name="Google Shape;98;p4"/>
          <p:cNvSpPr/>
          <p:nvPr/>
        </p:nvSpPr>
        <p:spPr>
          <a:xfrm>
            <a:off x="1185208" y="6354008"/>
            <a:ext cx="690324" cy="22860"/>
          </a:xfrm>
          <a:prstGeom prst="roundRect">
            <a:avLst>
              <a:gd fmla="val 129430" name="adj"/>
            </a:avLst>
          </a:prstGeom>
          <a:solidFill>
            <a:srgbClr val="D8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764322" y="6143625"/>
            <a:ext cx="443746" cy="443746"/>
          </a:xfrm>
          <a:prstGeom prst="roundRect">
            <a:avLst>
              <a:gd fmla="val 6668"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914936" y="6217563"/>
            <a:ext cx="142399" cy="29587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4C4C4D"/>
              </a:buClr>
              <a:buSzPts val="2300"/>
              <a:buFont typeface="Crimson Pro"/>
              <a:buNone/>
            </a:pPr>
            <a:r>
              <a:rPr lang="en-US" sz="2300">
                <a:solidFill>
                  <a:srgbClr val="4C4C4D"/>
                </a:solidFill>
                <a:latin typeface="Crimson Pro"/>
                <a:ea typeface="Crimson Pro"/>
                <a:cs typeface="Crimson Pro"/>
                <a:sym typeface="Crimson Pro"/>
              </a:rPr>
              <a:t>3</a:t>
            </a:r>
            <a:endParaRPr sz="2300">
              <a:solidFill>
                <a:schemeClr val="dk1"/>
              </a:solidFill>
              <a:latin typeface="Calibri"/>
              <a:ea typeface="Calibri"/>
              <a:cs typeface="Calibri"/>
              <a:sym typeface="Calibri"/>
            </a:endParaRPr>
          </a:p>
        </p:txBody>
      </p:sp>
      <p:sp>
        <p:nvSpPr>
          <p:cNvPr id="101" name="Google Shape;101;p4"/>
          <p:cNvSpPr/>
          <p:nvPr/>
        </p:nvSpPr>
        <p:spPr>
          <a:xfrm>
            <a:off x="2070973" y="6118979"/>
            <a:ext cx="2465546" cy="308134"/>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Data Preprocessing</a:t>
            </a:r>
            <a:endParaRPr sz="2400">
              <a:solidFill>
                <a:schemeClr val="dk1"/>
              </a:solidFill>
              <a:latin typeface="Times New Roman"/>
              <a:ea typeface="Times New Roman"/>
              <a:cs typeface="Times New Roman"/>
              <a:sym typeface="Times New Roman"/>
            </a:endParaRPr>
          </a:p>
        </p:txBody>
      </p:sp>
      <p:sp>
        <p:nvSpPr>
          <p:cNvPr id="102" name="Google Shape;102;p4"/>
          <p:cNvSpPr/>
          <p:nvPr/>
        </p:nvSpPr>
        <p:spPr>
          <a:xfrm>
            <a:off x="2070973" y="6545461"/>
            <a:ext cx="6382703" cy="946904"/>
          </a:xfrm>
          <a:prstGeom prst="rect">
            <a:avLst/>
          </a:prstGeom>
          <a:noFill/>
          <a:ln>
            <a:noFill/>
          </a:ln>
        </p:spPr>
        <p:txBody>
          <a:bodyPr anchorCtr="0" anchor="t" bIns="0" lIns="0" spcFirstLastPara="1" rIns="0" wrap="square" tIns="0">
            <a:noAutofit/>
          </a:bodyPr>
          <a:lstStyle/>
          <a:p>
            <a:pPr indent="0" lvl="0" marL="0" marR="0" rtl="0" algn="l">
              <a:lnSpc>
                <a:spcPct val="122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Prepare your data for the CNN model by resizing images, standardizing pixel values, and possibly augmenting the data to improve model robustness.</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5"/>
          <p:cNvSpPr/>
          <p:nvPr/>
        </p:nvSpPr>
        <p:spPr>
          <a:xfrm>
            <a:off x="864037" y="1409819"/>
            <a:ext cx="8179475" cy="771525"/>
          </a:xfrm>
          <a:prstGeom prst="rect">
            <a:avLst/>
          </a:prstGeom>
          <a:noFill/>
          <a:ln>
            <a:noFill/>
          </a:ln>
        </p:spPr>
        <p:txBody>
          <a:bodyPr anchorCtr="0" anchor="t" bIns="0" lIns="0" spcFirstLastPara="1" rIns="0" wrap="square" tIns="0">
            <a:noAutofit/>
          </a:bodyPr>
          <a:lstStyle/>
          <a:p>
            <a:pPr indent="0" lvl="0" marL="0" marR="0" rtl="0" algn="l">
              <a:lnSpc>
                <a:spcPct val="137500"/>
              </a:lnSpc>
              <a:spcBef>
                <a:spcPts val="0"/>
              </a:spcBef>
              <a:spcAft>
                <a:spcPts val="0"/>
              </a:spcAft>
              <a:buClr>
                <a:srgbClr val="152D47"/>
              </a:buClr>
              <a:buSzPts val="4400"/>
              <a:buFont typeface="Times New Roman"/>
              <a:buNone/>
            </a:pPr>
            <a:r>
              <a:rPr lang="en-US" sz="4400">
                <a:solidFill>
                  <a:srgbClr val="152D47"/>
                </a:solidFill>
                <a:latin typeface="Times New Roman"/>
                <a:ea typeface="Times New Roman"/>
                <a:cs typeface="Times New Roman"/>
                <a:sym typeface="Times New Roman"/>
              </a:rPr>
              <a:t>Designing the CNN Architecture</a:t>
            </a:r>
            <a:endParaRPr sz="4400">
              <a:solidFill>
                <a:schemeClr val="dk1"/>
              </a:solidFill>
              <a:latin typeface="Times New Roman"/>
              <a:ea typeface="Times New Roman"/>
              <a:cs typeface="Times New Roman"/>
              <a:sym typeface="Times New Roman"/>
            </a:endParaRPr>
          </a:p>
        </p:txBody>
      </p:sp>
      <p:sp>
        <p:nvSpPr>
          <p:cNvPr id="109" name="Google Shape;109;p5"/>
          <p:cNvSpPr/>
          <p:nvPr/>
        </p:nvSpPr>
        <p:spPr>
          <a:xfrm>
            <a:off x="864037" y="2675096"/>
            <a:ext cx="12902327" cy="790099"/>
          </a:xfrm>
          <a:prstGeom prst="rect">
            <a:avLst/>
          </a:prstGeom>
          <a:noFill/>
          <a:ln>
            <a:noFill/>
          </a:ln>
        </p:spPr>
        <p:txBody>
          <a:bodyPr anchorCtr="0" anchor="t" bIns="0" lIns="0" spcFirstLastPara="1" rIns="0" wrap="square" tIns="0">
            <a:noAutofit/>
          </a:bodyPr>
          <a:lstStyle/>
          <a:p>
            <a:pPr indent="0" lvl="0" marL="0" marR="0" rtl="0" algn="l">
              <a:lnSpc>
                <a:spcPct val="1550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The architecture of your CNN model is crucial for its performance. You'll need to design a network with appropriate layers and connections to effectively extract features and make accurate predictions.</a:t>
            </a:r>
            <a:endParaRPr sz="2000">
              <a:solidFill>
                <a:schemeClr val="dk1"/>
              </a:solidFill>
              <a:latin typeface="Times New Roman"/>
              <a:ea typeface="Times New Roman"/>
              <a:cs typeface="Times New Roman"/>
              <a:sym typeface="Times New Roman"/>
            </a:endParaRPr>
          </a:p>
        </p:txBody>
      </p:sp>
      <p:sp>
        <p:nvSpPr>
          <p:cNvPr id="110" name="Google Shape;110;p5"/>
          <p:cNvSpPr/>
          <p:nvPr/>
        </p:nvSpPr>
        <p:spPr>
          <a:xfrm>
            <a:off x="864037" y="3989665"/>
            <a:ext cx="3086100" cy="38576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Convolutional Layers</a:t>
            </a:r>
            <a:endParaRPr b="1" sz="2400">
              <a:solidFill>
                <a:schemeClr val="dk1"/>
              </a:solidFill>
              <a:latin typeface="Times New Roman"/>
              <a:ea typeface="Times New Roman"/>
              <a:cs typeface="Times New Roman"/>
              <a:sym typeface="Times New Roman"/>
            </a:endParaRPr>
          </a:p>
        </p:txBody>
      </p:sp>
      <p:sp>
        <p:nvSpPr>
          <p:cNvPr id="111" name="Google Shape;111;p5"/>
          <p:cNvSpPr/>
          <p:nvPr/>
        </p:nvSpPr>
        <p:spPr>
          <a:xfrm>
            <a:off x="864037" y="4622244"/>
            <a:ext cx="3898821" cy="1580198"/>
          </a:xfrm>
          <a:prstGeom prst="rect">
            <a:avLst/>
          </a:prstGeom>
          <a:noFill/>
          <a:ln>
            <a:noFill/>
          </a:ln>
        </p:spPr>
        <p:txBody>
          <a:bodyPr anchorCtr="0" anchor="t" bIns="0" lIns="0" spcFirstLastPara="1" rIns="0" wrap="square" tIns="0">
            <a:noAutofit/>
          </a:bodyPr>
          <a:lstStyle/>
          <a:p>
            <a:pPr indent="0" lvl="0" marL="0" marR="0" rtl="0" algn="l">
              <a:lnSpc>
                <a:spcPct val="1550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Apply filters to the input image, extracting features like edges, textures, and shapes. Use various filter sizes and strides.</a:t>
            </a:r>
            <a:endParaRPr sz="2000">
              <a:solidFill>
                <a:schemeClr val="dk1"/>
              </a:solidFill>
              <a:latin typeface="Times New Roman"/>
              <a:ea typeface="Times New Roman"/>
              <a:cs typeface="Times New Roman"/>
              <a:sym typeface="Times New Roman"/>
            </a:endParaRPr>
          </a:p>
        </p:txBody>
      </p:sp>
      <p:sp>
        <p:nvSpPr>
          <p:cNvPr id="112" name="Google Shape;112;p5"/>
          <p:cNvSpPr/>
          <p:nvPr/>
        </p:nvSpPr>
        <p:spPr>
          <a:xfrm>
            <a:off x="5372695" y="3989665"/>
            <a:ext cx="3086100" cy="38576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Pooling Layers</a:t>
            </a:r>
            <a:endParaRPr b="1" sz="2400">
              <a:solidFill>
                <a:schemeClr val="dk1"/>
              </a:solidFill>
              <a:latin typeface="Times New Roman"/>
              <a:ea typeface="Times New Roman"/>
              <a:cs typeface="Times New Roman"/>
              <a:sym typeface="Times New Roman"/>
            </a:endParaRPr>
          </a:p>
        </p:txBody>
      </p:sp>
      <p:sp>
        <p:nvSpPr>
          <p:cNvPr id="113" name="Google Shape;113;p5"/>
          <p:cNvSpPr/>
          <p:nvPr/>
        </p:nvSpPr>
        <p:spPr>
          <a:xfrm>
            <a:off x="5372695" y="4622244"/>
            <a:ext cx="3898821" cy="1975247"/>
          </a:xfrm>
          <a:prstGeom prst="rect">
            <a:avLst/>
          </a:prstGeom>
          <a:noFill/>
          <a:ln>
            <a:noFill/>
          </a:ln>
        </p:spPr>
        <p:txBody>
          <a:bodyPr anchorCtr="0" anchor="t" bIns="0" lIns="0" spcFirstLastPara="1" rIns="0" wrap="square" tIns="0">
            <a:noAutofit/>
          </a:bodyPr>
          <a:lstStyle/>
          <a:p>
            <a:pPr indent="0" lvl="0" marL="0" marR="0" rtl="0" algn="l">
              <a:lnSpc>
                <a:spcPct val="1550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Downsize the feature maps, reducing computational complexity and making the model more robust to small variations in the input image.</a:t>
            </a:r>
            <a:endParaRPr sz="2000">
              <a:solidFill>
                <a:schemeClr val="dk1"/>
              </a:solidFill>
              <a:latin typeface="Times New Roman"/>
              <a:ea typeface="Times New Roman"/>
              <a:cs typeface="Times New Roman"/>
              <a:sym typeface="Times New Roman"/>
            </a:endParaRPr>
          </a:p>
        </p:txBody>
      </p:sp>
      <p:sp>
        <p:nvSpPr>
          <p:cNvPr id="114" name="Google Shape;114;p5"/>
          <p:cNvSpPr/>
          <p:nvPr/>
        </p:nvSpPr>
        <p:spPr>
          <a:xfrm>
            <a:off x="9881354" y="3989665"/>
            <a:ext cx="3086100" cy="385763"/>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chemeClr val="dk1"/>
              </a:buClr>
              <a:buSzPts val="2400"/>
              <a:buFont typeface="Times New Roman"/>
              <a:buNone/>
            </a:pPr>
            <a:r>
              <a:rPr b="1" lang="en-US" sz="2400">
                <a:solidFill>
                  <a:schemeClr val="dk1"/>
                </a:solidFill>
                <a:latin typeface="Times New Roman"/>
                <a:ea typeface="Times New Roman"/>
                <a:cs typeface="Times New Roman"/>
                <a:sym typeface="Times New Roman"/>
              </a:rPr>
              <a:t>Fully Connected Layers</a:t>
            </a:r>
            <a:endParaRPr b="1" sz="2400">
              <a:solidFill>
                <a:schemeClr val="dk1"/>
              </a:solidFill>
              <a:latin typeface="Times New Roman"/>
              <a:ea typeface="Times New Roman"/>
              <a:cs typeface="Times New Roman"/>
              <a:sym typeface="Times New Roman"/>
            </a:endParaRPr>
          </a:p>
        </p:txBody>
      </p:sp>
      <p:sp>
        <p:nvSpPr>
          <p:cNvPr id="115" name="Google Shape;115;p5"/>
          <p:cNvSpPr/>
          <p:nvPr/>
        </p:nvSpPr>
        <p:spPr>
          <a:xfrm>
            <a:off x="9881354" y="4622244"/>
            <a:ext cx="3898821" cy="1975247"/>
          </a:xfrm>
          <a:prstGeom prst="rect">
            <a:avLst/>
          </a:prstGeom>
          <a:noFill/>
          <a:ln>
            <a:noFill/>
          </a:ln>
        </p:spPr>
        <p:txBody>
          <a:bodyPr anchorCtr="0" anchor="t" bIns="0" lIns="0" spcFirstLastPara="1" rIns="0" wrap="square" tIns="0">
            <a:noAutofit/>
          </a:bodyPr>
          <a:lstStyle/>
          <a:p>
            <a:pPr indent="0" lvl="0" marL="0" marR="0" rtl="0" algn="l">
              <a:lnSpc>
                <a:spcPct val="1550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Connect all neurons in a previous layer to all neurons in the next layer. These layers are used for classification, combining extracted features into predictions.</a:t>
            </a:r>
            <a:endParaRPr sz="2000">
              <a:solidFill>
                <a:schemeClr val="dk1"/>
              </a:solidFill>
              <a:latin typeface="Times New Roman"/>
              <a:ea typeface="Times New Roman"/>
              <a:cs typeface="Times New Roman"/>
              <a:sym typeface="Times New Roman"/>
            </a:endParaRPr>
          </a:p>
        </p:txBody>
      </p:sp>
      <p:sp>
        <p:nvSpPr>
          <p:cNvPr id="116" name="Google Shape;116;p5"/>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6"/>
          <p:cNvSpPr/>
          <p:nvPr/>
        </p:nvSpPr>
        <p:spPr>
          <a:xfrm>
            <a:off x="6205657" y="565071"/>
            <a:ext cx="5194102" cy="642104"/>
          </a:xfrm>
          <a:prstGeom prst="rect">
            <a:avLst/>
          </a:prstGeom>
          <a:noFill/>
          <a:ln>
            <a:noFill/>
          </a:ln>
        </p:spPr>
        <p:txBody>
          <a:bodyPr anchorCtr="0" anchor="t" bIns="0" lIns="0" spcFirstLastPara="1" rIns="0" wrap="square" tIns="0">
            <a:noAutofit/>
          </a:bodyPr>
          <a:lstStyle/>
          <a:p>
            <a:pPr indent="0" lvl="0" marL="0" marR="0" rtl="0" algn="l">
              <a:lnSpc>
                <a:spcPct val="126250"/>
              </a:lnSpc>
              <a:spcBef>
                <a:spcPts val="0"/>
              </a:spcBef>
              <a:spcAft>
                <a:spcPts val="0"/>
              </a:spcAft>
              <a:buClr>
                <a:srgbClr val="152D47"/>
              </a:buClr>
              <a:buSzPts val="4000"/>
              <a:buFont typeface="Calibri"/>
              <a:buNone/>
            </a:pPr>
            <a:r>
              <a:rPr b="1" lang="en-US" sz="4000">
                <a:solidFill>
                  <a:srgbClr val="152D47"/>
                </a:solidFill>
                <a:latin typeface="Calibri"/>
                <a:ea typeface="Calibri"/>
                <a:cs typeface="Calibri"/>
                <a:sym typeface="Calibri"/>
              </a:rPr>
              <a:t>Training the CNN Model</a:t>
            </a:r>
            <a:endParaRPr b="1" sz="4000">
              <a:solidFill>
                <a:schemeClr val="dk1"/>
              </a:solidFill>
              <a:latin typeface="Calibri"/>
              <a:ea typeface="Calibri"/>
              <a:cs typeface="Calibri"/>
              <a:sym typeface="Calibri"/>
            </a:endParaRPr>
          </a:p>
        </p:txBody>
      </p:sp>
      <p:sp>
        <p:nvSpPr>
          <p:cNvPr id="123" name="Google Shape;123;p6"/>
          <p:cNvSpPr/>
          <p:nvPr/>
        </p:nvSpPr>
        <p:spPr>
          <a:xfrm>
            <a:off x="6205657" y="1515428"/>
            <a:ext cx="7705487" cy="986195"/>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Once you've designed your CNN architecture, you'll need to train the model using your labeled dataset. The training process involves feeding the model images and adjusting its parameters to minimize errors.</a:t>
            </a:r>
            <a:endParaRPr sz="2000">
              <a:solidFill>
                <a:schemeClr val="dk1"/>
              </a:solidFill>
              <a:latin typeface="Calibri"/>
              <a:ea typeface="Calibri"/>
              <a:cs typeface="Calibri"/>
              <a:sym typeface="Calibri"/>
            </a:endParaRPr>
          </a:p>
        </p:txBody>
      </p:sp>
      <p:pic>
        <p:nvPicPr>
          <p:cNvPr descr="preencoded.png" id="124" name="Google Shape;124;p6"/>
          <p:cNvPicPr preferRelativeResize="0"/>
          <p:nvPr/>
        </p:nvPicPr>
        <p:blipFill rotWithShape="1">
          <a:blip r:embed="rId3">
            <a:alphaModFix/>
          </a:blip>
          <a:srcRect b="0" l="0" r="0" t="0"/>
          <a:stretch/>
        </p:blipFill>
        <p:spPr>
          <a:xfrm>
            <a:off x="6205657" y="2732723"/>
            <a:ext cx="1027509" cy="1644015"/>
          </a:xfrm>
          <a:prstGeom prst="rect">
            <a:avLst/>
          </a:prstGeom>
          <a:noFill/>
          <a:ln>
            <a:noFill/>
          </a:ln>
        </p:spPr>
      </p:pic>
      <p:sp>
        <p:nvSpPr>
          <p:cNvPr id="125" name="Google Shape;125;p6"/>
          <p:cNvSpPr/>
          <p:nvPr/>
        </p:nvSpPr>
        <p:spPr>
          <a:xfrm>
            <a:off x="7541419" y="2938224"/>
            <a:ext cx="2568773" cy="321112"/>
          </a:xfrm>
          <a:prstGeom prst="rect">
            <a:avLst/>
          </a:prstGeom>
          <a:noFill/>
          <a:ln>
            <a:noFill/>
          </a:ln>
        </p:spPr>
        <p:txBody>
          <a:bodyPr anchorCtr="0" anchor="t" bIns="0" lIns="0" spcFirstLastPara="1" rIns="0" wrap="square" tIns="0">
            <a:noAutofit/>
          </a:bodyPr>
          <a:lstStyle/>
          <a:p>
            <a:pPr indent="0" lvl="0" marL="0" marR="0" rtl="0" algn="l">
              <a:lnSpc>
                <a:spcPct val="104166"/>
              </a:lnSpc>
              <a:spcBef>
                <a:spcPts val="0"/>
              </a:spcBef>
              <a:spcAft>
                <a:spcPts val="0"/>
              </a:spcAft>
              <a:buClr>
                <a:schemeClr val="dk1"/>
              </a:buClr>
              <a:buSzPts val="2400"/>
              <a:buFont typeface="Calibri"/>
              <a:buNone/>
            </a:pPr>
            <a:r>
              <a:rPr lang="en-US" sz="2400">
                <a:solidFill>
                  <a:schemeClr val="dk1"/>
                </a:solidFill>
                <a:latin typeface="Calibri"/>
                <a:ea typeface="Calibri"/>
                <a:cs typeface="Calibri"/>
                <a:sym typeface="Calibri"/>
              </a:rPr>
              <a:t>Forward Pass</a:t>
            </a:r>
            <a:endParaRPr sz="2400">
              <a:solidFill>
                <a:schemeClr val="dk1"/>
              </a:solidFill>
              <a:latin typeface="Calibri"/>
              <a:ea typeface="Calibri"/>
              <a:cs typeface="Calibri"/>
              <a:sym typeface="Calibri"/>
            </a:endParaRPr>
          </a:p>
        </p:txBody>
      </p:sp>
      <p:sp>
        <p:nvSpPr>
          <p:cNvPr id="126" name="Google Shape;126;p6"/>
          <p:cNvSpPr/>
          <p:nvPr/>
        </p:nvSpPr>
        <p:spPr>
          <a:xfrm>
            <a:off x="7541419" y="3382566"/>
            <a:ext cx="6369725" cy="328732"/>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Input an image to the model, and calculate the output prediction.</a:t>
            </a:r>
            <a:endParaRPr sz="2000">
              <a:solidFill>
                <a:schemeClr val="dk1"/>
              </a:solidFill>
              <a:latin typeface="Calibri"/>
              <a:ea typeface="Calibri"/>
              <a:cs typeface="Calibri"/>
              <a:sym typeface="Calibri"/>
            </a:endParaRPr>
          </a:p>
        </p:txBody>
      </p:sp>
      <p:pic>
        <p:nvPicPr>
          <p:cNvPr descr="preencoded.png" id="127" name="Google Shape;127;p6"/>
          <p:cNvPicPr preferRelativeResize="0"/>
          <p:nvPr/>
        </p:nvPicPr>
        <p:blipFill rotWithShape="1">
          <a:blip r:embed="rId4">
            <a:alphaModFix/>
          </a:blip>
          <a:srcRect b="0" l="0" r="0" t="0"/>
          <a:stretch/>
        </p:blipFill>
        <p:spPr>
          <a:xfrm>
            <a:off x="6205657" y="4376738"/>
            <a:ext cx="1027509" cy="1644015"/>
          </a:xfrm>
          <a:prstGeom prst="rect">
            <a:avLst/>
          </a:prstGeom>
          <a:noFill/>
          <a:ln>
            <a:noFill/>
          </a:ln>
        </p:spPr>
      </p:pic>
      <p:sp>
        <p:nvSpPr>
          <p:cNvPr id="128" name="Google Shape;128;p6"/>
          <p:cNvSpPr/>
          <p:nvPr/>
        </p:nvSpPr>
        <p:spPr>
          <a:xfrm>
            <a:off x="7541419" y="4582239"/>
            <a:ext cx="2568773" cy="321112"/>
          </a:xfrm>
          <a:prstGeom prst="rect">
            <a:avLst/>
          </a:prstGeom>
          <a:noFill/>
          <a:ln>
            <a:noFill/>
          </a:ln>
        </p:spPr>
        <p:txBody>
          <a:bodyPr anchorCtr="0" anchor="t" bIns="0" lIns="0" spcFirstLastPara="1" rIns="0" wrap="square" tIns="0">
            <a:noAutofit/>
          </a:bodyPr>
          <a:lstStyle/>
          <a:p>
            <a:pPr indent="0" lvl="0" marL="0" marR="0" rtl="0" algn="l">
              <a:lnSpc>
                <a:spcPct val="104166"/>
              </a:lnSpc>
              <a:spcBef>
                <a:spcPts val="0"/>
              </a:spcBef>
              <a:spcAft>
                <a:spcPts val="0"/>
              </a:spcAft>
              <a:buClr>
                <a:schemeClr val="dk1"/>
              </a:buClr>
              <a:buSzPts val="2400"/>
              <a:buFont typeface="Calibri"/>
              <a:buNone/>
            </a:pPr>
            <a:r>
              <a:rPr lang="en-US" sz="2400">
                <a:solidFill>
                  <a:schemeClr val="dk1"/>
                </a:solidFill>
                <a:latin typeface="Calibri"/>
                <a:ea typeface="Calibri"/>
                <a:cs typeface="Calibri"/>
                <a:sym typeface="Calibri"/>
              </a:rPr>
              <a:t>Loss Calculation</a:t>
            </a:r>
            <a:endParaRPr sz="2400">
              <a:solidFill>
                <a:schemeClr val="dk1"/>
              </a:solidFill>
              <a:latin typeface="Calibri"/>
              <a:ea typeface="Calibri"/>
              <a:cs typeface="Calibri"/>
              <a:sym typeface="Calibri"/>
            </a:endParaRPr>
          </a:p>
        </p:txBody>
      </p:sp>
      <p:sp>
        <p:nvSpPr>
          <p:cNvPr id="129" name="Google Shape;129;p6"/>
          <p:cNvSpPr/>
          <p:nvPr/>
        </p:nvSpPr>
        <p:spPr>
          <a:xfrm>
            <a:off x="7541419" y="5026581"/>
            <a:ext cx="6369725" cy="657463"/>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Calculate the difference between the model's prediction and the actual label.</a:t>
            </a:r>
            <a:endParaRPr sz="2000">
              <a:solidFill>
                <a:schemeClr val="dk1"/>
              </a:solidFill>
              <a:latin typeface="Calibri"/>
              <a:ea typeface="Calibri"/>
              <a:cs typeface="Calibri"/>
              <a:sym typeface="Calibri"/>
            </a:endParaRPr>
          </a:p>
        </p:txBody>
      </p:sp>
      <p:pic>
        <p:nvPicPr>
          <p:cNvPr descr="preencoded.png" id="130" name="Google Shape;130;p6"/>
          <p:cNvPicPr preferRelativeResize="0"/>
          <p:nvPr/>
        </p:nvPicPr>
        <p:blipFill rotWithShape="1">
          <a:blip r:embed="rId5">
            <a:alphaModFix/>
          </a:blip>
          <a:srcRect b="0" l="0" r="0" t="0"/>
          <a:stretch/>
        </p:blipFill>
        <p:spPr>
          <a:xfrm>
            <a:off x="6205657" y="6020753"/>
            <a:ext cx="1027509" cy="1644015"/>
          </a:xfrm>
          <a:prstGeom prst="rect">
            <a:avLst/>
          </a:prstGeom>
          <a:noFill/>
          <a:ln>
            <a:noFill/>
          </a:ln>
        </p:spPr>
      </p:pic>
      <p:sp>
        <p:nvSpPr>
          <p:cNvPr id="131" name="Google Shape;131;p6"/>
          <p:cNvSpPr/>
          <p:nvPr/>
        </p:nvSpPr>
        <p:spPr>
          <a:xfrm>
            <a:off x="7541419" y="6226254"/>
            <a:ext cx="2568773" cy="321112"/>
          </a:xfrm>
          <a:prstGeom prst="rect">
            <a:avLst/>
          </a:prstGeom>
          <a:noFill/>
          <a:ln>
            <a:noFill/>
          </a:ln>
        </p:spPr>
        <p:txBody>
          <a:bodyPr anchorCtr="0" anchor="t" bIns="0" lIns="0" spcFirstLastPara="1" rIns="0" wrap="square" tIns="0">
            <a:noAutofit/>
          </a:bodyPr>
          <a:lstStyle/>
          <a:p>
            <a:pPr indent="0" lvl="0" marL="0" marR="0" rtl="0" algn="l">
              <a:lnSpc>
                <a:spcPct val="104166"/>
              </a:lnSpc>
              <a:spcBef>
                <a:spcPts val="0"/>
              </a:spcBef>
              <a:spcAft>
                <a:spcPts val="0"/>
              </a:spcAft>
              <a:buClr>
                <a:schemeClr val="dk1"/>
              </a:buClr>
              <a:buSzPts val="2400"/>
              <a:buFont typeface="Calibri"/>
              <a:buNone/>
            </a:pPr>
            <a:r>
              <a:rPr lang="en-US" sz="2400">
                <a:solidFill>
                  <a:schemeClr val="dk1"/>
                </a:solidFill>
                <a:latin typeface="Calibri"/>
                <a:ea typeface="Calibri"/>
                <a:cs typeface="Calibri"/>
                <a:sym typeface="Calibri"/>
              </a:rPr>
              <a:t>Backward Propagation</a:t>
            </a:r>
            <a:endParaRPr sz="2400">
              <a:solidFill>
                <a:schemeClr val="dk1"/>
              </a:solidFill>
              <a:latin typeface="Calibri"/>
              <a:ea typeface="Calibri"/>
              <a:cs typeface="Calibri"/>
              <a:sym typeface="Calibri"/>
            </a:endParaRPr>
          </a:p>
        </p:txBody>
      </p:sp>
      <p:sp>
        <p:nvSpPr>
          <p:cNvPr id="132" name="Google Shape;132;p6"/>
          <p:cNvSpPr/>
          <p:nvPr/>
        </p:nvSpPr>
        <p:spPr>
          <a:xfrm>
            <a:off x="7541419" y="6670596"/>
            <a:ext cx="6369725" cy="328732"/>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Adjust the model's weights and biases to minimize the loss function.</a:t>
            </a:r>
            <a:endParaRPr sz="2000">
              <a:solidFill>
                <a:schemeClr val="dk1"/>
              </a:solidFill>
              <a:latin typeface="Calibri"/>
              <a:ea typeface="Calibri"/>
              <a:cs typeface="Calibri"/>
              <a:sym typeface="Calibri"/>
            </a:endParaRPr>
          </a:p>
        </p:txBody>
      </p:sp>
      <p:sp>
        <p:nvSpPr>
          <p:cNvPr id="133" name="Google Shape;133;p6"/>
          <p:cNvSpPr/>
          <p:nvPr/>
        </p:nvSpPr>
        <p:spPr>
          <a:xfrm>
            <a:off x="12500516" y="7638585"/>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000">
              <a:solidFill>
                <a:schemeClr val="dk1"/>
              </a:solidFill>
              <a:latin typeface="Calibri"/>
              <a:ea typeface="Calibri"/>
              <a:cs typeface="Calibri"/>
              <a:sym typeface="Calibri"/>
            </a:endParaRPr>
          </a:p>
        </p:txBody>
      </p:sp>
      <p:pic>
        <p:nvPicPr>
          <p:cNvPr descr="A Comprehensive Guide to the Backpropagation Algorithm in Neural Networks" id="134" name="Google Shape;134;p6"/>
          <p:cNvPicPr preferRelativeResize="0"/>
          <p:nvPr/>
        </p:nvPicPr>
        <p:blipFill rotWithShape="1">
          <a:blip r:embed="rId6">
            <a:alphaModFix/>
          </a:blip>
          <a:srcRect b="0" l="0" r="0" t="0"/>
          <a:stretch/>
        </p:blipFill>
        <p:spPr>
          <a:xfrm>
            <a:off x="719256" y="2008525"/>
            <a:ext cx="4250940" cy="5136962"/>
          </a:xfrm>
          <a:prstGeom prst="rect">
            <a:avLst/>
          </a:prstGeom>
          <a:noFill/>
          <a:ln cap="flat" cmpd="sng" w="19050">
            <a:solidFill>
              <a:schemeClr val="dk1"/>
            </a:solidFill>
            <a:prstDash val="solid"/>
            <a:round/>
            <a:headEnd len="sm" w="sm" type="none"/>
            <a:tailEnd len="sm" w="sm" type="none"/>
          </a:ln>
          <a:effectLst>
            <a:outerShdw blurRad="76200" kx="-1200000" rotWithShape="0" algn="bl" sy="23000">
              <a:srgbClr val="000000">
                <a:alpha val="20000"/>
              </a:srgb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descr="preencoded.png" id="140" name="Google Shape;140;p7"/>
          <p:cNvPicPr preferRelativeResize="0"/>
          <p:nvPr/>
        </p:nvPicPr>
        <p:blipFill rotWithShape="1">
          <a:blip r:embed="rId3">
            <a:alphaModFix/>
          </a:blip>
          <a:srcRect b="0" l="0" r="0" t="0"/>
          <a:stretch/>
        </p:blipFill>
        <p:spPr>
          <a:xfrm>
            <a:off x="9144000" y="0"/>
            <a:ext cx="5486400" cy="8229600"/>
          </a:xfrm>
          <a:prstGeom prst="rect">
            <a:avLst/>
          </a:prstGeom>
          <a:noFill/>
          <a:ln>
            <a:noFill/>
          </a:ln>
        </p:spPr>
      </p:pic>
      <p:sp>
        <p:nvSpPr>
          <p:cNvPr id="141" name="Google Shape;141;p7"/>
          <p:cNvSpPr/>
          <p:nvPr/>
        </p:nvSpPr>
        <p:spPr>
          <a:xfrm>
            <a:off x="720209" y="885587"/>
            <a:ext cx="7387352" cy="643057"/>
          </a:xfrm>
          <a:prstGeom prst="rect">
            <a:avLst/>
          </a:prstGeom>
          <a:noFill/>
          <a:ln>
            <a:noFill/>
          </a:ln>
        </p:spPr>
        <p:txBody>
          <a:bodyPr anchorCtr="0" anchor="t" bIns="0" lIns="0" spcFirstLastPara="1" rIns="0" wrap="square" tIns="0">
            <a:noAutofit/>
          </a:bodyPr>
          <a:lstStyle/>
          <a:p>
            <a:pPr indent="0" lvl="0" marL="0" marR="0" rtl="0" algn="l">
              <a:lnSpc>
                <a:spcPct val="114772"/>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Evaluating</a:t>
            </a:r>
            <a:r>
              <a:rPr lang="en-US" sz="4400">
                <a:solidFill>
                  <a:srgbClr val="152D47"/>
                </a:solidFill>
                <a:latin typeface="Times New Roman"/>
                <a:ea typeface="Times New Roman"/>
                <a:cs typeface="Times New Roman"/>
                <a:sym typeface="Times New Roman"/>
              </a:rPr>
              <a:t> the Model Performance</a:t>
            </a:r>
            <a:endParaRPr sz="4400">
              <a:solidFill>
                <a:schemeClr val="dk1"/>
              </a:solidFill>
              <a:latin typeface="Times New Roman"/>
              <a:ea typeface="Times New Roman"/>
              <a:cs typeface="Times New Roman"/>
              <a:sym typeface="Times New Roman"/>
            </a:endParaRPr>
          </a:p>
        </p:txBody>
      </p:sp>
      <p:sp>
        <p:nvSpPr>
          <p:cNvPr id="142" name="Google Shape;142;p7"/>
          <p:cNvSpPr/>
          <p:nvPr/>
        </p:nvSpPr>
        <p:spPr>
          <a:xfrm>
            <a:off x="720209" y="1837253"/>
            <a:ext cx="7703582" cy="987266"/>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After training the model, it's essential to evaluate its performance on unseen data. This helps determine how well the model generalizes to new images it has not encountered during training.</a:t>
            </a:r>
            <a:endParaRPr sz="2000">
              <a:solidFill>
                <a:schemeClr val="dk1"/>
              </a:solidFill>
              <a:latin typeface="Times New Roman"/>
              <a:ea typeface="Times New Roman"/>
              <a:cs typeface="Times New Roman"/>
              <a:sym typeface="Times New Roman"/>
            </a:endParaRPr>
          </a:p>
        </p:txBody>
      </p:sp>
      <p:sp>
        <p:nvSpPr>
          <p:cNvPr id="143" name="Google Shape;143;p7"/>
          <p:cNvSpPr/>
          <p:nvPr/>
        </p:nvSpPr>
        <p:spPr>
          <a:xfrm>
            <a:off x="720209" y="3055977"/>
            <a:ext cx="7703582" cy="4287917"/>
          </a:xfrm>
          <a:prstGeom prst="roundRect">
            <a:avLst>
              <a:gd fmla="val 720" name="adj"/>
            </a:avLst>
          </a:prstGeom>
          <a:noFill/>
          <a:ln cap="flat" cmpd="sng" w="9525">
            <a:solidFill>
              <a:srgbClr val="000000">
                <a:alpha val="7843"/>
              </a:srgbClr>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727829" y="3063597"/>
            <a:ext cx="7688342" cy="591264"/>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933569" y="3194685"/>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Metric</a:t>
            </a:r>
            <a:endParaRPr b="1" sz="2000">
              <a:solidFill>
                <a:schemeClr val="dk1"/>
              </a:solidFill>
              <a:latin typeface="Times New Roman"/>
              <a:ea typeface="Times New Roman"/>
              <a:cs typeface="Times New Roman"/>
              <a:sym typeface="Times New Roman"/>
            </a:endParaRPr>
          </a:p>
        </p:txBody>
      </p:sp>
      <p:sp>
        <p:nvSpPr>
          <p:cNvPr id="146" name="Google Shape;146;p7"/>
          <p:cNvSpPr/>
          <p:nvPr/>
        </p:nvSpPr>
        <p:spPr>
          <a:xfrm>
            <a:off x="4781550" y="3194685"/>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Description</a:t>
            </a:r>
            <a:endParaRPr b="1" sz="2000">
              <a:solidFill>
                <a:schemeClr val="dk1"/>
              </a:solidFill>
              <a:latin typeface="Times New Roman"/>
              <a:ea typeface="Times New Roman"/>
              <a:cs typeface="Times New Roman"/>
              <a:sym typeface="Times New Roman"/>
            </a:endParaRPr>
          </a:p>
        </p:txBody>
      </p:sp>
      <p:sp>
        <p:nvSpPr>
          <p:cNvPr id="147" name="Google Shape;147;p7"/>
          <p:cNvSpPr/>
          <p:nvPr/>
        </p:nvSpPr>
        <p:spPr>
          <a:xfrm>
            <a:off x="727829" y="3654862"/>
            <a:ext cx="7688342" cy="920353"/>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a:off x="933569" y="3785949"/>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Accuracy</a:t>
            </a:r>
            <a:endParaRPr sz="2000">
              <a:solidFill>
                <a:schemeClr val="dk1"/>
              </a:solidFill>
              <a:latin typeface="Times New Roman"/>
              <a:ea typeface="Times New Roman"/>
              <a:cs typeface="Times New Roman"/>
              <a:sym typeface="Times New Roman"/>
            </a:endParaRPr>
          </a:p>
        </p:txBody>
      </p:sp>
      <p:sp>
        <p:nvSpPr>
          <p:cNvPr id="149" name="Google Shape;149;p7"/>
          <p:cNvSpPr/>
          <p:nvPr/>
        </p:nvSpPr>
        <p:spPr>
          <a:xfrm>
            <a:off x="4781550" y="3785949"/>
            <a:ext cx="3428881" cy="65817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The percentage of correctly classified images.</a:t>
            </a:r>
            <a:endParaRPr sz="2000">
              <a:solidFill>
                <a:schemeClr val="dk1"/>
              </a:solidFill>
              <a:latin typeface="Times New Roman"/>
              <a:ea typeface="Times New Roman"/>
              <a:cs typeface="Times New Roman"/>
              <a:sym typeface="Times New Roman"/>
            </a:endParaRPr>
          </a:p>
        </p:txBody>
      </p:sp>
      <p:sp>
        <p:nvSpPr>
          <p:cNvPr id="150" name="Google Shape;150;p7"/>
          <p:cNvSpPr/>
          <p:nvPr/>
        </p:nvSpPr>
        <p:spPr>
          <a:xfrm>
            <a:off x="727829" y="4575215"/>
            <a:ext cx="7688342" cy="920353"/>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933569" y="4706303"/>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Precision</a:t>
            </a:r>
            <a:endParaRPr sz="2000">
              <a:solidFill>
                <a:schemeClr val="dk1"/>
              </a:solidFill>
              <a:latin typeface="Times New Roman"/>
              <a:ea typeface="Times New Roman"/>
              <a:cs typeface="Times New Roman"/>
              <a:sym typeface="Times New Roman"/>
            </a:endParaRPr>
          </a:p>
        </p:txBody>
      </p:sp>
      <p:sp>
        <p:nvSpPr>
          <p:cNvPr id="152" name="Google Shape;152;p7"/>
          <p:cNvSpPr/>
          <p:nvPr/>
        </p:nvSpPr>
        <p:spPr>
          <a:xfrm>
            <a:off x="4781550" y="4706303"/>
            <a:ext cx="3428881" cy="65817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The ability to correctly classify positive examples.</a:t>
            </a:r>
            <a:endParaRPr sz="2000">
              <a:solidFill>
                <a:schemeClr val="dk1"/>
              </a:solidFill>
              <a:latin typeface="Times New Roman"/>
              <a:ea typeface="Times New Roman"/>
              <a:cs typeface="Times New Roman"/>
              <a:sym typeface="Times New Roman"/>
            </a:endParaRPr>
          </a:p>
        </p:txBody>
      </p:sp>
      <p:sp>
        <p:nvSpPr>
          <p:cNvPr id="153" name="Google Shape;153;p7"/>
          <p:cNvSpPr/>
          <p:nvPr/>
        </p:nvSpPr>
        <p:spPr>
          <a:xfrm>
            <a:off x="727829" y="5495568"/>
            <a:ext cx="7688342" cy="920353"/>
          </a:xfrm>
          <a:prstGeom prst="rect">
            <a:avLst/>
          </a:prstGeom>
          <a:solidFill>
            <a:srgbClr val="000000">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933569" y="5626656"/>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Recall</a:t>
            </a:r>
            <a:endParaRPr sz="2000">
              <a:solidFill>
                <a:schemeClr val="dk1"/>
              </a:solidFill>
              <a:latin typeface="Times New Roman"/>
              <a:ea typeface="Times New Roman"/>
              <a:cs typeface="Times New Roman"/>
              <a:sym typeface="Times New Roman"/>
            </a:endParaRPr>
          </a:p>
        </p:txBody>
      </p:sp>
      <p:sp>
        <p:nvSpPr>
          <p:cNvPr id="155" name="Google Shape;155;p7"/>
          <p:cNvSpPr/>
          <p:nvPr/>
        </p:nvSpPr>
        <p:spPr>
          <a:xfrm>
            <a:off x="4781550" y="5626656"/>
            <a:ext cx="3428881" cy="65817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The ability to correctly identify all positive examples.</a:t>
            </a:r>
            <a:endParaRPr sz="2000">
              <a:solidFill>
                <a:schemeClr val="dk1"/>
              </a:solidFill>
              <a:latin typeface="Times New Roman"/>
              <a:ea typeface="Times New Roman"/>
              <a:cs typeface="Times New Roman"/>
              <a:sym typeface="Times New Roman"/>
            </a:endParaRPr>
          </a:p>
        </p:txBody>
      </p:sp>
      <p:sp>
        <p:nvSpPr>
          <p:cNvPr id="156" name="Google Shape;156;p7"/>
          <p:cNvSpPr/>
          <p:nvPr/>
        </p:nvSpPr>
        <p:spPr>
          <a:xfrm>
            <a:off x="727829" y="6415921"/>
            <a:ext cx="7688342" cy="920353"/>
          </a:xfrm>
          <a:prstGeom prst="rect">
            <a:avLst/>
          </a:prstGeom>
          <a:solidFill>
            <a:srgbClr val="FFFFFF">
              <a:alpha val="3921"/>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933569" y="6547009"/>
            <a:ext cx="3428881" cy="329089"/>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F1-Score</a:t>
            </a:r>
            <a:endParaRPr sz="2000">
              <a:solidFill>
                <a:schemeClr val="dk1"/>
              </a:solidFill>
              <a:latin typeface="Times New Roman"/>
              <a:ea typeface="Times New Roman"/>
              <a:cs typeface="Times New Roman"/>
              <a:sym typeface="Times New Roman"/>
            </a:endParaRPr>
          </a:p>
        </p:txBody>
      </p:sp>
      <p:sp>
        <p:nvSpPr>
          <p:cNvPr id="158" name="Google Shape;158;p7"/>
          <p:cNvSpPr/>
          <p:nvPr/>
        </p:nvSpPr>
        <p:spPr>
          <a:xfrm>
            <a:off x="4781550" y="6547009"/>
            <a:ext cx="3428881" cy="65817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A balance between precision and recall.</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descr="preencoded.png" id="164" name="Google Shape;164;p8"/>
          <p:cNvPicPr preferRelativeResize="0"/>
          <p:nvPr/>
        </p:nvPicPr>
        <p:blipFill rotWithShape="1">
          <a:blip r:embed="rId3">
            <a:alphaModFix/>
          </a:blip>
          <a:srcRect b="0" l="0" r="0" t="0"/>
          <a:stretch/>
        </p:blipFill>
        <p:spPr>
          <a:xfrm>
            <a:off x="0" y="0"/>
            <a:ext cx="14630400" cy="2743200"/>
          </a:xfrm>
          <a:prstGeom prst="rect">
            <a:avLst/>
          </a:prstGeom>
          <a:noFill/>
          <a:ln>
            <a:noFill/>
          </a:ln>
        </p:spPr>
      </p:pic>
      <p:sp>
        <p:nvSpPr>
          <p:cNvPr id="165" name="Google Shape;165;p8"/>
          <p:cNvSpPr/>
          <p:nvPr/>
        </p:nvSpPr>
        <p:spPr>
          <a:xfrm>
            <a:off x="768076" y="3346600"/>
            <a:ext cx="9690300" cy="685800"/>
          </a:xfrm>
          <a:prstGeom prst="rect">
            <a:avLst/>
          </a:prstGeom>
          <a:noFill/>
          <a:ln>
            <a:noFill/>
          </a:ln>
        </p:spPr>
        <p:txBody>
          <a:bodyPr anchorCtr="0" anchor="t" bIns="0" lIns="0" spcFirstLastPara="1" rIns="0" wrap="square" tIns="0">
            <a:noAutofit/>
          </a:bodyPr>
          <a:lstStyle/>
          <a:p>
            <a:pPr indent="0" lvl="0" marL="0" marR="0" rtl="0" algn="l">
              <a:lnSpc>
                <a:spcPct val="122727"/>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Improving the Model Accuracy</a:t>
            </a:r>
            <a:endParaRPr sz="4400">
              <a:solidFill>
                <a:schemeClr val="dk1"/>
              </a:solidFill>
              <a:latin typeface="Times New Roman"/>
              <a:ea typeface="Times New Roman"/>
              <a:cs typeface="Times New Roman"/>
              <a:sym typeface="Times New Roman"/>
            </a:endParaRPr>
          </a:p>
        </p:txBody>
      </p:sp>
      <p:sp>
        <p:nvSpPr>
          <p:cNvPr id="166" name="Google Shape;166;p8"/>
          <p:cNvSpPr/>
          <p:nvPr/>
        </p:nvSpPr>
        <p:spPr>
          <a:xfrm>
            <a:off x="768072" y="4361498"/>
            <a:ext cx="13094256" cy="701993"/>
          </a:xfrm>
          <a:prstGeom prst="rect">
            <a:avLst/>
          </a:prstGeom>
          <a:noFill/>
          <a:ln>
            <a:noFill/>
          </a:ln>
        </p:spPr>
        <p:txBody>
          <a:bodyPr anchorCtr="0" anchor="t" bIns="0" lIns="0" spcFirstLastPara="1" rIns="0" wrap="square" tIns="0">
            <a:noAutofit/>
          </a:bodyPr>
          <a:lstStyle/>
          <a:p>
            <a:pPr indent="0" lvl="0" marL="0" marR="0" rtl="0" algn="l">
              <a:lnSpc>
                <a:spcPct val="13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If your model's performance is not satisfactory, you can try various techniques to improve its accuracy. These techniques aim to enhance the model's ability to generalize to new data.</a:t>
            </a:r>
            <a:endParaRPr sz="2000">
              <a:solidFill>
                <a:schemeClr val="dk1"/>
              </a:solidFill>
              <a:latin typeface="Times New Roman"/>
              <a:ea typeface="Times New Roman"/>
              <a:cs typeface="Times New Roman"/>
              <a:sym typeface="Times New Roman"/>
            </a:endParaRPr>
          </a:p>
        </p:txBody>
      </p:sp>
      <p:sp>
        <p:nvSpPr>
          <p:cNvPr id="167" name="Google Shape;167;p8"/>
          <p:cNvSpPr/>
          <p:nvPr/>
        </p:nvSpPr>
        <p:spPr>
          <a:xfrm>
            <a:off x="768072" y="5310307"/>
            <a:ext cx="4218503" cy="2317313"/>
          </a:xfrm>
          <a:prstGeom prst="roundRect">
            <a:avLst>
              <a:gd fmla="val 1421"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8"/>
          <p:cNvSpPr/>
          <p:nvPr/>
        </p:nvSpPr>
        <p:spPr>
          <a:xfrm>
            <a:off x="987504" y="5529739"/>
            <a:ext cx="2762250" cy="342900"/>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Hyperparameter Tuning</a:t>
            </a:r>
            <a:endParaRPr sz="2400">
              <a:solidFill>
                <a:schemeClr val="dk1"/>
              </a:solidFill>
              <a:latin typeface="Times New Roman"/>
              <a:ea typeface="Times New Roman"/>
              <a:cs typeface="Times New Roman"/>
              <a:sym typeface="Times New Roman"/>
            </a:endParaRPr>
          </a:p>
        </p:txBody>
      </p:sp>
      <p:sp>
        <p:nvSpPr>
          <p:cNvPr id="169" name="Google Shape;169;p8"/>
          <p:cNvSpPr/>
          <p:nvPr/>
        </p:nvSpPr>
        <p:spPr>
          <a:xfrm>
            <a:off x="987504" y="6004203"/>
            <a:ext cx="3779639" cy="1052989"/>
          </a:xfrm>
          <a:prstGeom prst="rect">
            <a:avLst/>
          </a:prstGeom>
          <a:noFill/>
          <a:ln>
            <a:noFill/>
          </a:ln>
        </p:spPr>
        <p:txBody>
          <a:bodyPr anchorCtr="0" anchor="t" bIns="0" lIns="0" spcFirstLastPara="1" rIns="0" wrap="square" tIns="0">
            <a:noAutofit/>
          </a:bodyPr>
          <a:lstStyle/>
          <a:p>
            <a:pPr indent="0" lvl="0" marL="0" marR="0" rtl="0" algn="l">
              <a:lnSpc>
                <a:spcPct val="13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Experiment with different values for parameters like learning rate, batch size, and number of layers.</a:t>
            </a:r>
            <a:endParaRPr sz="2000">
              <a:solidFill>
                <a:schemeClr val="dk1"/>
              </a:solidFill>
              <a:latin typeface="Times New Roman"/>
              <a:ea typeface="Times New Roman"/>
              <a:cs typeface="Times New Roman"/>
              <a:sym typeface="Times New Roman"/>
            </a:endParaRPr>
          </a:p>
        </p:txBody>
      </p:sp>
      <p:sp>
        <p:nvSpPr>
          <p:cNvPr id="170" name="Google Shape;170;p8"/>
          <p:cNvSpPr/>
          <p:nvPr/>
        </p:nvSpPr>
        <p:spPr>
          <a:xfrm>
            <a:off x="5206008" y="5310307"/>
            <a:ext cx="4218503" cy="2317313"/>
          </a:xfrm>
          <a:prstGeom prst="roundRect">
            <a:avLst>
              <a:gd fmla="val 1421"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8"/>
          <p:cNvSpPr/>
          <p:nvPr/>
        </p:nvSpPr>
        <p:spPr>
          <a:xfrm>
            <a:off x="5425440" y="5529739"/>
            <a:ext cx="2743200" cy="342900"/>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Data Augmentation</a:t>
            </a:r>
            <a:endParaRPr sz="2400">
              <a:solidFill>
                <a:schemeClr val="dk1"/>
              </a:solidFill>
              <a:latin typeface="Times New Roman"/>
              <a:ea typeface="Times New Roman"/>
              <a:cs typeface="Times New Roman"/>
              <a:sym typeface="Times New Roman"/>
            </a:endParaRPr>
          </a:p>
        </p:txBody>
      </p:sp>
      <p:sp>
        <p:nvSpPr>
          <p:cNvPr id="172" name="Google Shape;172;p8"/>
          <p:cNvSpPr/>
          <p:nvPr/>
        </p:nvSpPr>
        <p:spPr>
          <a:xfrm>
            <a:off x="5425440" y="6004203"/>
            <a:ext cx="3779639" cy="1403985"/>
          </a:xfrm>
          <a:prstGeom prst="rect">
            <a:avLst/>
          </a:prstGeom>
          <a:noFill/>
          <a:ln>
            <a:noFill/>
          </a:ln>
        </p:spPr>
        <p:txBody>
          <a:bodyPr anchorCtr="0" anchor="t" bIns="0" lIns="0" spcFirstLastPara="1" rIns="0" wrap="square" tIns="0">
            <a:noAutofit/>
          </a:bodyPr>
          <a:lstStyle/>
          <a:p>
            <a:pPr indent="0" lvl="0" marL="0" marR="0" rtl="0" algn="l">
              <a:lnSpc>
                <a:spcPct val="13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Create new variations of existing images by applying transformations like rotations, flips, and color adjustments.</a:t>
            </a:r>
            <a:endParaRPr sz="2000">
              <a:solidFill>
                <a:schemeClr val="dk1"/>
              </a:solidFill>
              <a:latin typeface="Times New Roman"/>
              <a:ea typeface="Times New Roman"/>
              <a:cs typeface="Times New Roman"/>
              <a:sym typeface="Times New Roman"/>
            </a:endParaRPr>
          </a:p>
        </p:txBody>
      </p:sp>
      <p:sp>
        <p:nvSpPr>
          <p:cNvPr id="173" name="Google Shape;173;p8"/>
          <p:cNvSpPr/>
          <p:nvPr/>
        </p:nvSpPr>
        <p:spPr>
          <a:xfrm>
            <a:off x="9643943" y="5310307"/>
            <a:ext cx="4218503" cy="2317313"/>
          </a:xfrm>
          <a:prstGeom prst="roundRect">
            <a:avLst>
              <a:gd fmla="val 1421" name="adj"/>
            </a:avLst>
          </a:prstGeom>
          <a:solidFill>
            <a:srgbClr val="F2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8"/>
          <p:cNvSpPr/>
          <p:nvPr/>
        </p:nvSpPr>
        <p:spPr>
          <a:xfrm>
            <a:off x="9863376" y="5529739"/>
            <a:ext cx="2743200" cy="342900"/>
          </a:xfrm>
          <a:prstGeom prst="rect">
            <a:avLst/>
          </a:prstGeom>
          <a:noFill/>
          <a:ln>
            <a:noFill/>
          </a:ln>
        </p:spPr>
        <p:txBody>
          <a:bodyPr anchorCtr="0" anchor="t" bIns="0" lIns="0" spcFirstLastPara="1" rIns="0" wrap="square" tIns="0">
            <a:noAutofit/>
          </a:bodyPr>
          <a:lstStyle/>
          <a:p>
            <a:pPr indent="0" lvl="0" marL="0" marR="0" rtl="0" algn="l">
              <a:lnSpc>
                <a:spcPct val="112500"/>
              </a:lnSpc>
              <a:spcBef>
                <a:spcPts val="0"/>
              </a:spcBef>
              <a:spcAft>
                <a:spcPts val="0"/>
              </a:spcAft>
              <a:buClr>
                <a:schemeClr val="dk1"/>
              </a:buClr>
              <a:buSzPts val="2400"/>
              <a:buFont typeface="Times New Roman"/>
              <a:buNone/>
            </a:pPr>
            <a:r>
              <a:rPr lang="en-US" sz="2400">
                <a:solidFill>
                  <a:schemeClr val="dk1"/>
                </a:solidFill>
                <a:latin typeface="Times New Roman"/>
                <a:ea typeface="Times New Roman"/>
                <a:cs typeface="Times New Roman"/>
                <a:sym typeface="Times New Roman"/>
              </a:rPr>
              <a:t>Ensemble Methods</a:t>
            </a:r>
            <a:endParaRPr sz="2400">
              <a:solidFill>
                <a:schemeClr val="dk1"/>
              </a:solidFill>
              <a:latin typeface="Times New Roman"/>
              <a:ea typeface="Times New Roman"/>
              <a:cs typeface="Times New Roman"/>
              <a:sym typeface="Times New Roman"/>
            </a:endParaRPr>
          </a:p>
        </p:txBody>
      </p:sp>
      <p:sp>
        <p:nvSpPr>
          <p:cNvPr id="175" name="Google Shape;175;p8"/>
          <p:cNvSpPr/>
          <p:nvPr/>
        </p:nvSpPr>
        <p:spPr>
          <a:xfrm>
            <a:off x="9863376" y="6004203"/>
            <a:ext cx="3779639" cy="1052989"/>
          </a:xfrm>
          <a:prstGeom prst="rect">
            <a:avLst/>
          </a:prstGeom>
          <a:noFill/>
          <a:ln>
            <a:noFill/>
          </a:ln>
        </p:spPr>
        <p:txBody>
          <a:bodyPr anchorCtr="0" anchor="t" bIns="0" lIns="0" spcFirstLastPara="1" rIns="0" wrap="square" tIns="0">
            <a:noAutofit/>
          </a:bodyPr>
          <a:lstStyle/>
          <a:p>
            <a:pPr indent="0" lvl="0" marL="0" marR="0" rtl="0" algn="l">
              <a:lnSpc>
                <a:spcPct val="13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Combine multiple CNN models to make predictions, averaging their outputs for improved accuracy.</a:t>
            </a:r>
            <a:endParaRPr sz="2000">
              <a:solidFill>
                <a:schemeClr val="dk1"/>
              </a:solidFill>
              <a:latin typeface="Times New Roman"/>
              <a:ea typeface="Times New Roman"/>
              <a:cs typeface="Times New Roman"/>
              <a:sym typeface="Times New Roman"/>
            </a:endParaRPr>
          </a:p>
        </p:txBody>
      </p:sp>
      <p:sp>
        <p:nvSpPr>
          <p:cNvPr id="176" name="Google Shape;176;p8"/>
          <p:cNvSpPr/>
          <p:nvPr/>
        </p:nvSpPr>
        <p:spPr>
          <a:xfrm>
            <a:off x="12578073" y="7759184"/>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pic>
        <p:nvPicPr>
          <p:cNvPr descr="preencoded.png" id="182" name="Google Shape;182;p9"/>
          <p:cNvPicPr preferRelativeResize="0"/>
          <p:nvPr/>
        </p:nvPicPr>
        <p:blipFill rotWithShape="1">
          <a:blip r:embed="rId3">
            <a:alphaModFix/>
          </a:blip>
          <a:srcRect b="0" l="0" r="0" t="0"/>
          <a:stretch/>
        </p:blipFill>
        <p:spPr>
          <a:xfrm>
            <a:off x="0" y="0"/>
            <a:ext cx="5486400" cy="8231386"/>
          </a:xfrm>
          <a:prstGeom prst="rect">
            <a:avLst/>
          </a:prstGeom>
          <a:noFill/>
          <a:ln>
            <a:noFill/>
          </a:ln>
        </p:spPr>
      </p:pic>
      <p:sp>
        <p:nvSpPr>
          <p:cNvPr id="183" name="Google Shape;183;p9"/>
          <p:cNvSpPr/>
          <p:nvPr/>
        </p:nvSpPr>
        <p:spPr>
          <a:xfrm>
            <a:off x="6035278" y="431244"/>
            <a:ext cx="6765846" cy="1149826"/>
          </a:xfrm>
          <a:prstGeom prst="rect">
            <a:avLst/>
          </a:prstGeom>
          <a:noFill/>
          <a:ln>
            <a:noFill/>
          </a:ln>
        </p:spPr>
        <p:txBody>
          <a:bodyPr anchorCtr="0" anchor="t" bIns="0" lIns="0" spcFirstLastPara="1" rIns="0" wrap="square" tIns="0">
            <a:noAutofit/>
          </a:bodyPr>
          <a:lstStyle/>
          <a:p>
            <a:pPr indent="0" lvl="0" marL="0" marR="0" rtl="0" algn="l">
              <a:lnSpc>
                <a:spcPct val="87500"/>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Deployment &amp; </a:t>
            </a:r>
            <a:endParaRPr/>
          </a:p>
          <a:p>
            <a:pPr indent="0" lvl="0" marL="0" marR="0" rtl="0" algn="l">
              <a:lnSpc>
                <a:spcPct val="87500"/>
              </a:lnSpc>
              <a:spcBef>
                <a:spcPts val="0"/>
              </a:spcBef>
              <a:spcAft>
                <a:spcPts val="0"/>
              </a:spcAft>
              <a:buClr>
                <a:schemeClr val="dk1"/>
              </a:buClr>
              <a:buSzPts val="4400"/>
              <a:buFont typeface="Times New Roman"/>
              <a:buNone/>
            </a:pPr>
            <a:r>
              <a:rPr lang="en-US" sz="4400">
                <a:solidFill>
                  <a:schemeClr val="dk1"/>
                </a:solidFill>
                <a:latin typeface="Times New Roman"/>
                <a:ea typeface="Times New Roman"/>
                <a:cs typeface="Times New Roman"/>
                <a:sym typeface="Times New Roman"/>
              </a:rPr>
              <a:t>Real-World Applications</a:t>
            </a:r>
            <a:endParaRPr sz="4400">
              <a:solidFill>
                <a:schemeClr val="dk1"/>
              </a:solidFill>
              <a:latin typeface="Times New Roman"/>
              <a:ea typeface="Times New Roman"/>
              <a:cs typeface="Times New Roman"/>
              <a:sym typeface="Times New Roman"/>
            </a:endParaRPr>
          </a:p>
        </p:txBody>
      </p:sp>
      <p:sp>
        <p:nvSpPr>
          <p:cNvPr id="184" name="Google Shape;184;p9"/>
          <p:cNvSpPr/>
          <p:nvPr/>
        </p:nvSpPr>
        <p:spPr>
          <a:xfrm>
            <a:off x="6035277" y="1914929"/>
            <a:ext cx="8046244" cy="975624"/>
          </a:xfrm>
          <a:prstGeom prst="rect">
            <a:avLst/>
          </a:prstGeom>
          <a:noFill/>
          <a:ln>
            <a:noFill/>
          </a:ln>
        </p:spPr>
        <p:txBody>
          <a:bodyPr anchorCtr="0" anchor="t" bIns="0" lIns="0" spcFirstLastPara="1" rIns="0" wrap="square" tIns="0">
            <a:noAutofit/>
          </a:bodyPr>
          <a:lstStyle/>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Once you have a well-performing CNN model, you can deploy it for real-world applications. Image classification is widely used in various industries, from healthcare to automotive.</a:t>
            </a:r>
            <a:endParaRPr sz="2000">
              <a:solidFill>
                <a:schemeClr val="dk1"/>
              </a:solidFill>
              <a:latin typeface="Times New Roman"/>
              <a:ea typeface="Times New Roman"/>
              <a:cs typeface="Times New Roman"/>
              <a:sym typeface="Times New Roman"/>
            </a:endParaRPr>
          </a:p>
        </p:txBody>
      </p:sp>
      <p:pic>
        <p:nvPicPr>
          <p:cNvPr descr="preencoded.png" id="185" name="Google Shape;185;p9"/>
          <p:cNvPicPr preferRelativeResize="0"/>
          <p:nvPr/>
        </p:nvPicPr>
        <p:blipFill rotWithShape="1">
          <a:blip r:embed="rId4">
            <a:alphaModFix/>
          </a:blip>
          <a:srcRect b="0" l="0" r="0" t="0"/>
          <a:stretch/>
        </p:blipFill>
        <p:spPr>
          <a:xfrm>
            <a:off x="6053090" y="3268359"/>
            <a:ext cx="391954" cy="391954"/>
          </a:xfrm>
          <a:prstGeom prst="rect">
            <a:avLst/>
          </a:prstGeom>
          <a:noFill/>
          <a:ln>
            <a:noFill/>
          </a:ln>
        </p:spPr>
      </p:pic>
      <p:sp>
        <p:nvSpPr>
          <p:cNvPr id="186" name="Google Shape;186;p9"/>
          <p:cNvSpPr/>
          <p:nvPr/>
        </p:nvSpPr>
        <p:spPr>
          <a:xfrm>
            <a:off x="6053090" y="3791102"/>
            <a:ext cx="1960245" cy="244912"/>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Autonomous Vehicles</a:t>
            </a:r>
            <a:endParaRPr b="1" sz="2000">
              <a:solidFill>
                <a:schemeClr val="dk1"/>
              </a:solidFill>
              <a:latin typeface="Times New Roman"/>
              <a:ea typeface="Times New Roman"/>
              <a:cs typeface="Times New Roman"/>
              <a:sym typeface="Times New Roman"/>
            </a:endParaRPr>
          </a:p>
        </p:txBody>
      </p:sp>
      <p:sp>
        <p:nvSpPr>
          <p:cNvPr id="187" name="Google Shape;187;p9"/>
          <p:cNvSpPr/>
          <p:nvPr/>
        </p:nvSpPr>
        <p:spPr>
          <a:xfrm>
            <a:off x="6035277" y="4205070"/>
            <a:ext cx="3499016" cy="501729"/>
          </a:xfrm>
          <a:prstGeom prst="rect">
            <a:avLst/>
          </a:prstGeom>
          <a:noFill/>
          <a:ln>
            <a:noFill/>
          </a:ln>
        </p:spPr>
        <p:txBody>
          <a:bodyPr anchorCtr="0" anchor="t" bIns="0" lIns="0" spcFirstLastPara="1" rIns="0" wrap="square" tIns="0">
            <a:noAutofit/>
          </a:bodyPr>
          <a:lstStyle/>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Object detection and recognition</a:t>
            </a:r>
            <a:endParaRPr/>
          </a:p>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for safe navigation.</a:t>
            </a:r>
            <a:endParaRPr sz="2000">
              <a:solidFill>
                <a:schemeClr val="dk1"/>
              </a:solidFill>
              <a:latin typeface="Times New Roman"/>
              <a:ea typeface="Times New Roman"/>
              <a:cs typeface="Times New Roman"/>
              <a:sym typeface="Times New Roman"/>
            </a:endParaRPr>
          </a:p>
        </p:txBody>
      </p:sp>
      <p:pic>
        <p:nvPicPr>
          <p:cNvPr descr="preencoded.png" id="188" name="Google Shape;188;p9"/>
          <p:cNvPicPr preferRelativeResize="0"/>
          <p:nvPr/>
        </p:nvPicPr>
        <p:blipFill rotWithShape="1">
          <a:blip r:embed="rId5">
            <a:alphaModFix/>
          </a:blip>
          <a:srcRect b="0" l="0" r="0" t="0"/>
          <a:stretch/>
        </p:blipFill>
        <p:spPr>
          <a:xfrm>
            <a:off x="11053325" y="3196246"/>
            <a:ext cx="391954" cy="391954"/>
          </a:xfrm>
          <a:prstGeom prst="rect">
            <a:avLst/>
          </a:prstGeom>
          <a:noFill/>
          <a:ln>
            <a:noFill/>
          </a:ln>
        </p:spPr>
      </p:pic>
      <p:sp>
        <p:nvSpPr>
          <p:cNvPr id="189" name="Google Shape;189;p9"/>
          <p:cNvSpPr/>
          <p:nvPr/>
        </p:nvSpPr>
        <p:spPr>
          <a:xfrm>
            <a:off x="11053324" y="3791102"/>
            <a:ext cx="1960245" cy="244912"/>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Medical Imaging</a:t>
            </a:r>
            <a:endParaRPr b="1" sz="2000">
              <a:solidFill>
                <a:schemeClr val="dk1"/>
              </a:solidFill>
              <a:latin typeface="Times New Roman"/>
              <a:ea typeface="Times New Roman"/>
              <a:cs typeface="Times New Roman"/>
              <a:sym typeface="Times New Roman"/>
            </a:endParaRPr>
          </a:p>
        </p:txBody>
      </p:sp>
      <p:sp>
        <p:nvSpPr>
          <p:cNvPr id="190" name="Google Shape;190;p9"/>
          <p:cNvSpPr/>
          <p:nvPr/>
        </p:nvSpPr>
        <p:spPr>
          <a:xfrm>
            <a:off x="11053325" y="4193586"/>
            <a:ext cx="4156937" cy="391954"/>
          </a:xfrm>
          <a:prstGeom prst="rect">
            <a:avLst/>
          </a:prstGeom>
          <a:noFill/>
          <a:ln>
            <a:noFill/>
          </a:ln>
        </p:spPr>
        <p:txBody>
          <a:bodyPr anchorCtr="0" anchor="t" bIns="0" lIns="0" spcFirstLastPara="1" rIns="0" wrap="square" tIns="0">
            <a:noAutofit/>
          </a:bodyPr>
          <a:lstStyle/>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Disease diagnosis and </a:t>
            </a:r>
            <a:endParaRPr/>
          </a:p>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tumor detection.</a:t>
            </a:r>
            <a:endParaRPr sz="2000">
              <a:solidFill>
                <a:schemeClr val="dk1"/>
              </a:solidFill>
              <a:latin typeface="Times New Roman"/>
              <a:ea typeface="Times New Roman"/>
              <a:cs typeface="Times New Roman"/>
              <a:sym typeface="Times New Roman"/>
            </a:endParaRPr>
          </a:p>
        </p:txBody>
      </p:sp>
      <p:pic>
        <p:nvPicPr>
          <p:cNvPr descr="preencoded.png" id="191" name="Google Shape;191;p9"/>
          <p:cNvPicPr preferRelativeResize="0"/>
          <p:nvPr/>
        </p:nvPicPr>
        <p:blipFill rotWithShape="1">
          <a:blip r:embed="rId6">
            <a:alphaModFix/>
          </a:blip>
          <a:srcRect b="0" l="0" r="0" t="0"/>
          <a:stretch/>
        </p:blipFill>
        <p:spPr>
          <a:xfrm>
            <a:off x="6035278" y="5796313"/>
            <a:ext cx="391954" cy="391954"/>
          </a:xfrm>
          <a:prstGeom prst="rect">
            <a:avLst/>
          </a:prstGeom>
          <a:noFill/>
          <a:ln>
            <a:noFill/>
          </a:ln>
        </p:spPr>
      </p:pic>
      <p:sp>
        <p:nvSpPr>
          <p:cNvPr id="192" name="Google Shape;192;p9"/>
          <p:cNvSpPr/>
          <p:nvPr/>
        </p:nvSpPr>
        <p:spPr>
          <a:xfrm>
            <a:off x="6035277" y="6364599"/>
            <a:ext cx="1960245" cy="244912"/>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Security Systems</a:t>
            </a:r>
            <a:endParaRPr b="1" sz="2000">
              <a:solidFill>
                <a:schemeClr val="dk1"/>
              </a:solidFill>
              <a:latin typeface="Times New Roman"/>
              <a:ea typeface="Times New Roman"/>
              <a:cs typeface="Times New Roman"/>
              <a:sym typeface="Times New Roman"/>
            </a:endParaRPr>
          </a:p>
        </p:txBody>
      </p:sp>
      <p:sp>
        <p:nvSpPr>
          <p:cNvPr id="193" name="Google Shape;193;p9"/>
          <p:cNvSpPr/>
          <p:nvPr/>
        </p:nvSpPr>
        <p:spPr>
          <a:xfrm>
            <a:off x="6035278" y="6863881"/>
            <a:ext cx="4301902" cy="501729"/>
          </a:xfrm>
          <a:prstGeom prst="rect">
            <a:avLst/>
          </a:prstGeom>
          <a:noFill/>
          <a:ln>
            <a:noFill/>
          </a:ln>
        </p:spPr>
        <p:txBody>
          <a:bodyPr anchorCtr="0" anchor="t" bIns="0" lIns="0" spcFirstLastPara="1" rIns="0" wrap="square" tIns="0">
            <a:noAutofit/>
          </a:bodyPr>
          <a:lstStyle/>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Facial recognition and intrusion </a:t>
            </a:r>
            <a:endParaRPr/>
          </a:p>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detection.</a:t>
            </a:r>
            <a:endParaRPr sz="2000">
              <a:solidFill>
                <a:schemeClr val="dk1"/>
              </a:solidFill>
              <a:latin typeface="Times New Roman"/>
              <a:ea typeface="Times New Roman"/>
              <a:cs typeface="Times New Roman"/>
              <a:sym typeface="Times New Roman"/>
            </a:endParaRPr>
          </a:p>
        </p:txBody>
      </p:sp>
      <p:pic>
        <p:nvPicPr>
          <p:cNvPr descr="preencoded.png" id="194" name="Google Shape;194;p9"/>
          <p:cNvPicPr preferRelativeResize="0"/>
          <p:nvPr/>
        </p:nvPicPr>
        <p:blipFill rotWithShape="1">
          <a:blip r:embed="rId7">
            <a:alphaModFix/>
          </a:blip>
          <a:srcRect b="0" l="0" r="0" t="0"/>
          <a:stretch/>
        </p:blipFill>
        <p:spPr>
          <a:xfrm>
            <a:off x="11175989" y="5796313"/>
            <a:ext cx="391954" cy="391954"/>
          </a:xfrm>
          <a:prstGeom prst="rect">
            <a:avLst/>
          </a:prstGeom>
          <a:noFill/>
          <a:ln>
            <a:noFill/>
          </a:ln>
        </p:spPr>
      </p:pic>
      <p:sp>
        <p:nvSpPr>
          <p:cNvPr id="195" name="Google Shape;195;p9"/>
          <p:cNvSpPr/>
          <p:nvPr/>
        </p:nvSpPr>
        <p:spPr>
          <a:xfrm>
            <a:off x="11053325" y="6403618"/>
            <a:ext cx="1960245" cy="244912"/>
          </a:xfrm>
          <a:prstGeom prst="rect">
            <a:avLst/>
          </a:prstGeom>
          <a:noFill/>
          <a:ln>
            <a:noFill/>
          </a:ln>
        </p:spPr>
        <p:txBody>
          <a:bodyPr anchorCtr="0" anchor="t" bIns="0" lIns="0" spcFirstLastPara="1" rIns="0" wrap="square" tIns="0">
            <a:noAutofit/>
          </a:bodyPr>
          <a:lstStyle/>
          <a:p>
            <a:pPr indent="0" lvl="0" marL="0" marR="0" rtl="0" algn="l">
              <a:lnSpc>
                <a:spcPct val="95000"/>
              </a:lnSpc>
              <a:spcBef>
                <a:spcPts val="0"/>
              </a:spcBef>
              <a:spcAft>
                <a:spcPts val="0"/>
              </a:spcAft>
              <a:buClr>
                <a:schemeClr val="dk1"/>
              </a:buClr>
              <a:buSzPts val="2000"/>
              <a:buFont typeface="Times New Roman"/>
              <a:buNone/>
            </a:pPr>
            <a:r>
              <a:rPr b="1" lang="en-US" sz="2000">
                <a:solidFill>
                  <a:schemeClr val="dk1"/>
                </a:solidFill>
                <a:latin typeface="Times New Roman"/>
                <a:ea typeface="Times New Roman"/>
                <a:cs typeface="Times New Roman"/>
                <a:sym typeface="Times New Roman"/>
              </a:rPr>
              <a:t>Image Search</a:t>
            </a:r>
            <a:endParaRPr b="1" sz="2000">
              <a:solidFill>
                <a:schemeClr val="dk1"/>
              </a:solidFill>
              <a:latin typeface="Times New Roman"/>
              <a:ea typeface="Times New Roman"/>
              <a:cs typeface="Times New Roman"/>
              <a:sym typeface="Times New Roman"/>
            </a:endParaRPr>
          </a:p>
        </p:txBody>
      </p:sp>
      <p:sp>
        <p:nvSpPr>
          <p:cNvPr id="196" name="Google Shape;196;p9"/>
          <p:cNvSpPr/>
          <p:nvPr/>
        </p:nvSpPr>
        <p:spPr>
          <a:xfrm>
            <a:off x="11053325" y="6883526"/>
            <a:ext cx="3454410" cy="379240"/>
          </a:xfrm>
          <a:prstGeom prst="rect">
            <a:avLst/>
          </a:prstGeom>
          <a:noFill/>
          <a:ln>
            <a:noFill/>
          </a:ln>
        </p:spPr>
        <p:txBody>
          <a:bodyPr anchorCtr="0" anchor="t" bIns="0" lIns="0" spcFirstLastPara="1" rIns="0" wrap="square" tIns="0">
            <a:noAutofit/>
          </a:bodyPr>
          <a:lstStyle/>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Visual search engines for </a:t>
            </a:r>
            <a:endParaRPr/>
          </a:p>
          <a:p>
            <a:pPr indent="0" lvl="0" marL="0" marR="0" rtl="0" algn="l">
              <a:lnSpc>
                <a:spcPct val="97500"/>
              </a:lnSpc>
              <a:spcBef>
                <a:spcPts val="0"/>
              </a:spcBef>
              <a:spcAft>
                <a:spcPts val="0"/>
              </a:spcAft>
              <a:buClr>
                <a:schemeClr val="dk1"/>
              </a:buClr>
              <a:buSzPts val="2000"/>
              <a:buFont typeface="Times New Roman"/>
              <a:buNone/>
            </a:pPr>
            <a:r>
              <a:rPr lang="en-US" sz="2000">
                <a:solidFill>
                  <a:schemeClr val="dk1"/>
                </a:solidFill>
                <a:latin typeface="Times New Roman"/>
                <a:ea typeface="Times New Roman"/>
                <a:cs typeface="Times New Roman"/>
                <a:sym typeface="Times New Roman"/>
              </a:rPr>
              <a:t>finding similar images.</a:t>
            </a:r>
            <a:endParaRPr sz="2000">
              <a:solidFill>
                <a:schemeClr val="dk1"/>
              </a:solidFill>
              <a:latin typeface="Times New Roman"/>
              <a:ea typeface="Times New Roman"/>
              <a:cs typeface="Times New Roman"/>
              <a:sym typeface="Times New Roman"/>
            </a:endParaRPr>
          </a:p>
        </p:txBody>
      </p:sp>
      <p:sp>
        <p:nvSpPr>
          <p:cNvPr id="197" name="Google Shape;197;p9"/>
          <p:cNvSpPr/>
          <p:nvPr/>
        </p:nvSpPr>
        <p:spPr>
          <a:xfrm>
            <a:off x="12500516" y="7674709"/>
            <a:ext cx="2129883" cy="591015"/>
          </a:xfrm>
          <a:prstGeom prst="rect">
            <a:avLst/>
          </a:prstGeom>
          <a:solidFill>
            <a:schemeClr val="lt1"/>
          </a:solidFill>
          <a:ln cap="flat" cmpd="sng" w="1270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2024-09-09T16:06:10Z</dcterms:created>
  <dc:creator>PptxGenJS</dc:creator>
</cp:coreProperties>
</file>